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315" r:id="rId2"/>
    <p:sldId id="298" r:id="rId3"/>
    <p:sldId id="322" r:id="rId4"/>
    <p:sldId id="321" r:id="rId5"/>
    <p:sldId id="299" r:id="rId6"/>
    <p:sldId id="300" r:id="rId7"/>
    <p:sldId id="301" r:id="rId8"/>
    <p:sldId id="259" r:id="rId9"/>
    <p:sldId id="260" r:id="rId10"/>
    <p:sldId id="261" r:id="rId11"/>
    <p:sldId id="305" r:id="rId12"/>
    <p:sldId id="303" r:id="rId13"/>
    <p:sldId id="316" r:id="rId14"/>
    <p:sldId id="306" r:id="rId15"/>
    <p:sldId id="307" r:id="rId16"/>
    <p:sldId id="291" r:id="rId17"/>
    <p:sldId id="308" r:id="rId18"/>
    <p:sldId id="263" r:id="rId19"/>
    <p:sldId id="320" r:id="rId20"/>
    <p:sldId id="264" r:id="rId21"/>
    <p:sldId id="262" r:id="rId22"/>
    <p:sldId id="272" r:id="rId23"/>
    <p:sldId id="311" r:id="rId24"/>
    <p:sldId id="312" r:id="rId25"/>
    <p:sldId id="265" r:id="rId26"/>
    <p:sldId id="293" r:id="rId27"/>
    <p:sldId id="267" r:id="rId28"/>
    <p:sldId id="268" r:id="rId29"/>
    <p:sldId id="269" r:id="rId30"/>
    <p:sldId id="270" r:id="rId31"/>
    <p:sldId id="271" r:id="rId32"/>
    <p:sldId id="313" r:id="rId33"/>
    <p:sldId id="317" r:id="rId34"/>
    <p:sldId id="273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74" r:id="rId44"/>
    <p:sldId id="283" r:id="rId45"/>
    <p:sldId id="295" r:id="rId46"/>
    <p:sldId id="284" r:id="rId47"/>
    <p:sldId id="297" r:id="rId48"/>
    <p:sldId id="287" r:id="rId49"/>
    <p:sldId id="286" r:id="rId50"/>
    <p:sldId id="288" r:id="rId51"/>
    <p:sldId id="296" r:id="rId52"/>
    <p:sldId id="289" r:id="rId53"/>
    <p:sldId id="318" r:id="rId54"/>
    <p:sldId id="290" r:id="rId55"/>
    <p:sldId id="294" r:id="rId56"/>
    <p:sldId id="319" r:id="rId57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CA240"/>
    <a:srgbClr val="CCFFCC"/>
    <a:srgbClr val="008000"/>
    <a:srgbClr val="009900"/>
    <a:srgbClr val="B1D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0955" autoAdjust="0"/>
    <p:restoredTop sz="94634" autoAdjust="0"/>
  </p:normalViewPr>
  <p:slideViewPr>
    <p:cSldViewPr>
      <p:cViewPr>
        <p:scale>
          <a:sx n="110" d="100"/>
          <a:sy n="110" d="100"/>
        </p:scale>
        <p:origin x="-616" y="4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322AC-A488-4659-9CE7-51AC5DC47D73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B7208-0DFE-4354-8213-72987166920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9844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4DA7C-B487-480D-9E30-3C0978ABBEEA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F3B1F-259B-40D2-B285-30ADC3A9C9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851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EB08-2067-452F-9204-3A176AEF3E3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6112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F3B1F-259B-40D2-B285-30ADC3A9C985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1495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F3B1F-259B-40D2-B285-30ADC3A9C985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5691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566808"/>
          </a:xfrm>
        </p:spPr>
        <p:txBody>
          <a:bodyPr/>
          <a:lstStyle/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  <a:prstGeom prst="rect">
            <a:avLst/>
          </a:prstGeom>
        </p:spPr>
        <p:txBody>
          <a:bodyPr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  <a:prstGeom prst="rect">
            <a:avLst/>
          </a:prstGeom>
        </p:spPr>
        <p:txBody>
          <a:bodyPr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rtlCol="0"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rtlCol="0"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rtlCol="0"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/>
          <a:lstStyle/>
          <a:p>
            <a:fld id="{FBAA9DB5-F384-446C-9C86-533CA195F1E0}" type="datetimeFigureOut">
              <a:rPr lang="zh-TW" altLang="en-US" smtClean="0"/>
              <a:t>2019/9/28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EDDA59F4-DD3F-40ED-8767-2C11599530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339200"/>
            <a:ext cx="8229600" cy="4784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/>
              <a:t>第二層</a:t>
            </a:r>
          </a:p>
          <a:p>
            <a:pPr lvl="2" eaLnBrk="1" latinLnBrk="0" hangingPunct="1"/>
            <a:r>
              <a:rPr kumimoji="0" lang="zh-TW" altLang="en-US" dirty="0"/>
              <a:t>第三層</a:t>
            </a:r>
          </a:p>
          <a:p>
            <a:pPr lvl="3" eaLnBrk="1" latinLnBrk="0" hangingPunct="1"/>
            <a:r>
              <a:rPr kumimoji="0" lang="zh-TW" altLang="en-US" dirty="0"/>
              <a:t>第四層</a:t>
            </a:r>
          </a:p>
          <a:p>
            <a:pPr lvl="4" eaLnBrk="1" latinLnBrk="0" hangingPunct="1"/>
            <a:r>
              <a:rPr kumimoji="0" lang="zh-TW" altLang="en-US" dirty="0"/>
              <a:t>第五層</a:t>
            </a:r>
            <a:endParaRPr kumimoji="0" lang="en-US" dirty="0"/>
          </a:p>
        </p:txBody>
      </p:sp>
      <p:pic>
        <p:nvPicPr>
          <p:cNvPr id="15" name="Picture 2" descr="L:\自造者計畫\文書\課程\學生端開課\108年公版\微課程公版\微課程公版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383026"/>
            <a:ext cx="8712968" cy="32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2800" b="1" kern="1200" cap="small" baseline="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6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6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m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draw.io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drive.google.com/file/d/1UF5BbavQzC3JZOV7xkvTvYcL5WJAsZWq/vie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727684" y="980728"/>
            <a:ext cx="56886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馬達與感測器教具平台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運算思維與程式設計</a:t>
            </a:r>
            <a:endParaRPr lang="en-US" altLang="zh-TW" sz="3600" b="1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演算法及流程圖</a:t>
            </a:r>
            <a:endParaRPr lang="en-US" altLang="zh-TW" sz="3600" b="1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公版教材</a:t>
            </a:r>
            <a:endParaRPr lang="en-US" altLang="zh-TW" sz="3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endParaRPr lang="zh-TW" altLang="en-US" sz="3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159733" y="518092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2019.09.27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高師大自造者基地編輯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Picture 2" descr="L:\自造者計畫\文書\課程\學生端開課\108年公版\微課程公版\微課程公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383026"/>
            <a:ext cx="8712968" cy="32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1835696" y="6381328"/>
            <a:ext cx="7909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dirty="0">
                <a:latin typeface="微軟正黑體" pitchFamily="34" charset="-120"/>
                <a:ea typeface="微軟正黑體" pitchFamily="34" charset="-120"/>
              </a:rPr>
              <a:t>共同編撰：沙鹿高工行星基地、大甲高工行星基地</a:t>
            </a:r>
            <a:endParaRPr lang="en-US" altLang="zh-TW" sz="16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362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zh-TW" altLang="en-US" dirty="0"/>
              <a:t>大綱</a:t>
            </a:r>
            <a:r>
              <a:rPr lang="en-US" altLang="zh-TW" dirty="0"/>
              <a:t>(I)</a:t>
            </a:r>
            <a:endParaRPr lang="zh-TW" altLang="en-US" dirty="0"/>
          </a:p>
        </p:txBody>
      </p:sp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0DCBBB7B-1C75-A447-8E35-48222FC122BD}"/>
              </a:ext>
            </a:extLst>
          </p:cNvPr>
          <p:cNvSpPr txBox="1"/>
          <p:nvPr/>
        </p:nvSpPr>
        <p:spPr>
          <a:xfrm>
            <a:off x="4427984" y="1124744"/>
            <a:ext cx="419715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4.2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重覆結構</a:t>
            </a:r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Iteration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4.2.1 Do While…Loop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結構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先判斷後執行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4.2.2 Do…  Loop While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結構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先執行後判斷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4.2.3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情境任務： 呼吸燈</a:t>
            </a:r>
          </a:p>
          <a:p>
            <a:pPr lvl="2"/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4.2.4 </a:t>
            </a:r>
            <a:r>
              <a:rPr lang="zh-TW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情境流程圖</a:t>
            </a:r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vs </a:t>
            </a:r>
            <a:r>
              <a:rPr lang="zh-TW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步驟</a:t>
            </a:r>
            <a:endParaRPr lang="zh-TW" altLang="zh-TW" sz="1600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4.2.5</a:t>
            </a:r>
            <a:r>
              <a:rPr lang="zh-TW" altLang="en-US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演算法步驟 </a:t>
            </a:r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vs </a:t>
            </a:r>
            <a:r>
              <a:rPr lang="zh-TW" altLang="en-US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endParaRPr lang="zh-TW" altLang="zh-TW" sz="1600" dirty="0" smtClean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4.2.6</a:t>
            </a:r>
            <a:r>
              <a:rPr lang="zh-TW" altLang="en-US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 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vs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積木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堆疊</a:t>
            </a:r>
            <a:endParaRPr lang="en-US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選擇結構</a:t>
            </a:r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6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Selecction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4.3.1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二元選擇結構（基本結構）</a:t>
            </a:r>
            <a:endParaRPr lang="en-US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4.3.2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多重選擇結構（二元選擇結構變化結構）</a:t>
            </a: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4.3.3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情境任務：安全風扇</a:t>
            </a: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4.3.4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4.3.5 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r>
              <a:rPr lang="en-US" altLang="zh-CN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vs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4.3.6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程式流程圖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vs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積木程式堆疊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4.3.7 </a:t>
            </a:r>
            <a:r>
              <a:rPr lang="zh-TW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「副程式」來呈現</a:t>
            </a:r>
            <a:endParaRPr lang="en-US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4373D151-8DB7-6D46-A83A-1D47E5E4BDA7}"/>
              </a:ext>
            </a:extLst>
          </p:cNvPr>
          <p:cNvSpPr txBox="1"/>
          <p:nvPr/>
        </p:nvSpPr>
        <p:spPr>
          <a:xfrm>
            <a:off x="683568" y="1127944"/>
            <a:ext cx="46805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、邏輯及程式</a:t>
            </a:r>
            <a:r>
              <a:rPr lang="zh-CN" altLang="en-US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語言</a:t>
            </a:r>
            <a:r>
              <a:rPr lang="zh-TW" altLang="en-US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簡介</a:t>
            </a:r>
            <a:endParaRPr lang="en-US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1.1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學習程式語言的目的</a:t>
            </a:r>
            <a:endParaRPr lang="en-US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1.2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情境任務－以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Google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地圖為範例</a:t>
            </a:r>
            <a:endParaRPr lang="en-US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1.3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人類的邏輯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1.4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電腦的程式邏輯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、微課程</a:t>
            </a:r>
            <a:r>
              <a:rPr lang="zh-TW" altLang="en-US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教學目標及流程簡介</a:t>
            </a:r>
            <a:endParaRPr lang="en-US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2.1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情境流程圖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簡介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2.2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簡介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2.3 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流程圖表達方式簡介</a:t>
            </a:r>
            <a:endParaRPr lang="en-US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2.4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步驟簡介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2.5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表達方式簡介</a:t>
            </a:r>
            <a:endParaRPr lang="en-US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、流程圖</a:t>
            </a:r>
            <a:r>
              <a:rPr lang="zh-TW" altLang="zh-TW" sz="1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符號</a:t>
            </a:r>
            <a:r>
              <a:rPr lang="en-US" altLang="zh-TW" sz="1600" b="1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(I) (II)</a:t>
            </a:r>
            <a:endParaRPr lang="en-US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、程式流程三種結構</a:t>
            </a:r>
          </a:p>
          <a:p>
            <a:pPr lvl="1"/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4.1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循序結構</a:t>
            </a:r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Sequence</a:t>
            </a:r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4.1.1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情境任務：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RGB LED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閃爍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為例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4.1.2 </a:t>
            </a:r>
            <a:r>
              <a:rPr lang="zh-TW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情境流程圖</a:t>
            </a:r>
            <a:r>
              <a:rPr lang="en-US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vs </a:t>
            </a:r>
            <a:r>
              <a:rPr lang="zh-TW" altLang="zh-TW" sz="1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步驟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4.1.3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vs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4.1.4 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r>
              <a:rPr lang="en-US" altLang="zh-CN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vs 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積木</a:t>
            </a:r>
            <a:r>
              <a:rPr lang="zh-CN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堆疊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4.1.5 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情境延伸題：平交道閃燈警示器</a:t>
            </a:r>
          </a:p>
          <a:p>
            <a:endParaRPr lang="en-US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zh-TW" altLang="zh-TW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196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5760"/>
            <a:ext cx="8229600" cy="1143000"/>
          </a:xfrm>
        </p:spPr>
        <p:txBody>
          <a:bodyPr/>
          <a:lstStyle/>
          <a:p>
            <a:r>
              <a:rPr lang="zh-TW" altLang="en-US" dirty="0"/>
              <a:t>大綱</a:t>
            </a:r>
            <a:r>
              <a:rPr lang="en-US" altLang="zh-TW" dirty="0"/>
              <a:t>(II)</a:t>
            </a:r>
            <a:endParaRPr lang="zh-TW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940424" y="1268760"/>
            <a:ext cx="4330824" cy="51845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6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6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zh-TW" altLang="zh-TW" dirty="0"/>
          </a:p>
        </p:txBody>
      </p:sp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187C19E3-1D39-894F-AAE0-8FF069FCBCBD}"/>
              </a:ext>
            </a:extLst>
          </p:cNvPr>
          <p:cNvSpPr txBox="1"/>
          <p:nvPr/>
        </p:nvSpPr>
        <p:spPr>
          <a:xfrm>
            <a:off x="2123728" y="1412776"/>
            <a:ext cx="525658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、練習</a:t>
            </a:r>
          </a:p>
          <a:p>
            <a:pPr lvl="1"/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5.1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情境任務： 直流抽排風扇</a:t>
            </a: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5.1.1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學生填空用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5.1.2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教師用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5.1.3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學生填空用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5.1.4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教師用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5.1.5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積木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堆疊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教師用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5.2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情境任務：鐵捲門</a:t>
            </a: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5.2.1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學生填空用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5.2.2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教師用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5.2.3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學生填空用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5.2.4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教師用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           5.2.5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積木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堆疊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教師用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  <a:p>
            <a:r>
              <a:rPr lang="en-US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</a:t>
            </a:r>
            <a:r>
              <a:rPr lang="zh-TW" altLang="zh-TW" sz="1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、流程圖繪製軟體</a:t>
            </a: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6.1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6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draw.io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1"/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6.2</a:t>
            </a:r>
            <a:r>
              <a:rPr lang="zh-TW" altLang="en-US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sz="16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fChart</a:t>
            </a:r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endParaRPr lang="en-US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lvl="2"/>
            <a:endParaRPr lang="zh-TW" altLang="zh-TW" sz="1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43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9269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zh-TW" dirty="0"/>
              <a:t>邏輯及程式</a:t>
            </a:r>
            <a:r>
              <a:rPr lang="zh-TW" altLang="en-US" dirty="0"/>
              <a:t>語言簡介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學習程式語言的目的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2030544"/>
            <a:ext cx="6480720" cy="4566808"/>
          </a:xfrm>
        </p:spPr>
        <p:txBody>
          <a:bodyPr/>
          <a:lstStyle/>
          <a:p>
            <a:pPr marL="0" indent="358775" eaLnBrk="1" hangingPunct="1">
              <a:lnSpc>
                <a:spcPct val="130000"/>
              </a:lnSpc>
              <a:buNone/>
            </a:pPr>
            <a:r>
              <a:rPr lang="zh-TW" altLang="en-US" sz="2000" b="0" dirty="0">
                <a:solidFill>
                  <a:schemeClr val="tx1"/>
                </a:solidFill>
              </a:rPr>
              <a:t>我們學習程式語言的主要目的，是要</a:t>
            </a:r>
            <a:r>
              <a:rPr lang="zh-TW" altLang="en-US" sz="2000" u="sng" dirty="0">
                <a:solidFill>
                  <a:schemeClr val="tx1"/>
                </a:solidFill>
              </a:rPr>
              <a:t>撰寫程式碼來建立應用程式</a:t>
            </a:r>
            <a:r>
              <a:rPr lang="zh-TW" altLang="en-US" sz="2000" b="0" dirty="0">
                <a:solidFill>
                  <a:schemeClr val="tx1"/>
                </a:solidFill>
              </a:rPr>
              <a:t>，所以需要使用</a:t>
            </a:r>
            <a:r>
              <a:rPr lang="zh-TW" altLang="en-US" sz="2000" u="sng" dirty="0">
                <a:solidFill>
                  <a:schemeClr val="tx1"/>
                </a:solidFill>
              </a:rPr>
              <a:t>電腦的程式邏輯（</a:t>
            </a:r>
            <a:r>
              <a:rPr lang="en-US" altLang="zh-TW" sz="2000" u="sng" dirty="0">
                <a:solidFill>
                  <a:schemeClr val="tx1"/>
                </a:solidFill>
              </a:rPr>
              <a:t>program logic</a:t>
            </a:r>
            <a:r>
              <a:rPr lang="zh-TW" altLang="en-US" sz="2000" u="sng" dirty="0">
                <a:solidFill>
                  <a:schemeClr val="tx1"/>
                </a:solidFill>
              </a:rPr>
              <a:t>）</a:t>
            </a:r>
            <a:r>
              <a:rPr lang="zh-TW" altLang="en-US" sz="2000" b="0" dirty="0">
                <a:solidFill>
                  <a:schemeClr val="tx1"/>
                </a:solidFill>
              </a:rPr>
              <a:t>來寫出程式碼，如此電腦才能執行程式碼來解決我們的問題。</a:t>
            </a:r>
          </a:p>
          <a:p>
            <a:pPr eaLnBrk="1" hangingPunct="1">
              <a:lnSpc>
                <a:spcPct val="130000"/>
              </a:lnSpc>
            </a:pPr>
            <a:endParaRPr lang="zh-TW" altLang="en-US" sz="2400" b="0" dirty="0">
              <a:solidFill>
                <a:schemeClr val="tx1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67544" y="4046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Ch.1.1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945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邏輯及程式</a:t>
            </a:r>
            <a:r>
              <a:rPr lang="zh-TW" altLang="en-US" dirty="0"/>
              <a:t>語言簡介</a:t>
            </a:r>
            <a:r>
              <a:rPr lang="en-US" altLang="zh-TW" dirty="0">
                <a:latin typeface="Arial Unicode MS" pitchFamily="34" charset="-120"/>
              </a:rPr>
              <a:t/>
            </a:r>
            <a:br>
              <a:rPr lang="en-US" altLang="zh-TW" dirty="0">
                <a:latin typeface="Arial Unicode MS" pitchFamily="34" charset="-120"/>
              </a:rPr>
            </a:br>
            <a:r>
              <a:rPr lang="zh-TW" altLang="en-US" sz="2400" dirty="0">
                <a:solidFill>
                  <a:srgbClr val="0070C0"/>
                </a:solidFill>
                <a:latin typeface="Arial Unicode MS" pitchFamily="34" charset="-120"/>
              </a:rPr>
              <a:t>情境任務－以</a:t>
            </a:r>
            <a:r>
              <a:rPr lang="en-US" altLang="zh-TW" sz="2400" dirty="0">
                <a:solidFill>
                  <a:srgbClr val="0070C0"/>
                </a:solidFill>
                <a:latin typeface="Arial Unicode MS" pitchFamily="34" charset="-120"/>
              </a:rPr>
              <a:t>Google</a:t>
            </a:r>
            <a:r>
              <a:rPr lang="zh-TW" altLang="en-US" sz="2400" dirty="0">
                <a:solidFill>
                  <a:srgbClr val="0070C0"/>
                </a:solidFill>
                <a:latin typeface="Arial Unicode MS" pitchFamily="34" charset="-120"/>
              </a:rPr>
              <a:t>地圖為範例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132504" y="1479994"/>
            <a:ext cx="7277980" cy="4566808"/>
          </a:xfrm>
        </p:spPr>
        <p:txBody>
          <a:bodyPr/>
          <a:lstStyle/>
          <a:p>
            <a:pPr marL="0" indent="449263" eaLnBrk="1" hangingPunct="1">
              <a:buNone/>
            </a:pPr>
            <a:r>
              <a:rPr lang="zh-TW" altLang="en-US" sz="2000" b="0" dirty="0">
                <a:solidFill>
                  <a:schemeClr val="tx1"/>
                </a:solidFill>
                <a:latin typeface="Arial Unicode MS" pitchFamily="34" charset="-120"/>
              </a:rPr>
              <a:t>例如：開車從大甲鎮瀾宮至文心森林公園，在</a:t>
            </a:r>
            <a:r>
              <a:rPr lang="en-US" altLang="zh-TW" sz="2000" b="0" dirty="0">
                <a:solidFill>
                  <a:schemeClr val="tx1"/>
                </a:solidFill>
                <a:latin typeface="Arial Unicode MS" pitchFamily="34" charset="-120"/>
              </a:rPr>
              <a:t>Google</a:t>
            </a:r>
            <a:r>
              <a:rPr lang="zh-TW" altLang="en-US" sz="2000" b="0" dirty="0">
                <a:solidFill>
                  <a:schemeClr val="tx1"/>
                </a:solidFill>
                <a:latin typeface="Arial Unicode MS" pitchFamily="34" charset="-120"/>
              </a:rPr>
              <a:t>地圖顯示如下：</a:t>
            </a:r>
          </a:p>
        </p:txBody>
      </p:sp>
      <p:pic>
        <p:nvPicPr>
          <p:cNvPr id="6" name="圖片 5"/>
          <p:cNvPicPr/>
          <p:nvPr/>
        </p:nvPicPr>
        <p:blipFill>
          <a:blip r:embed="rId2"/>
          <a:srcRect l="49146" t="20309" r="17056" b="13368"/>
          <a:stretch>
            <a:fillRect/>
          </a:stretch>
        </p:blipFill>
        <p:spPr bwMode="auto">
          <a:xfrm>
            <a:off x="2411760" y="2348880"/>
            <a:ext cx="468052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字方塊 4"/>
          <p:cNvSpPr txBox="1"/>
          <p:nvPr/>
        </p:nvSpPr>
        <p:spPr>
          <a:xfrm>
            <a:off x="467544" y="46738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Ch.1.2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350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zh-TW" altLang="zh-TW" dirty="0"/>
              <a:t>邏輯及程式</a:t>
            </a:r>
            <a:r>
              <a:rPr lang="zh-TW" altLang="en-US" dirty="0"/>
              <a:t>語言簡介</a:t>
            </a:r>
            <a:r>
              <a:rPr lang="en-US" altLang="zh-TW" dirty="0">
                <a:latin typeface="Arial Unicode MS" pitchFamily="34" charset="-120"/>
              </a:rPr>
              <a:t/>
            </a:r>
            <a:br>
              <a:rPr lang="en-US" altLang="zh-TW" dirty="0">
                <a:latin typeface="Arial Unicode MS" pitchFamily="34" charset="-120"/>
              </a:rPr>
            </a:br>
            <a:r>
              <a:rPr lang="zh-TW" altLang="en-US" sz="2400" dirty="0">
                <a:solidFill>
                  <a:srgbClr val="0070C0"/>
                </a:solidFill>
                <a:latin typeface="Arial Unicode MS" pitchFamily="34" charset="-120"/>
              </a:rPr>
              <a:t>人類的邏輯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300035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412776"/>
            <a:ext cx="7128792" cy="4566808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buNone/>
              <a:defRPr/>
            </a:pPr>
            <a:endParaRPr lang="en-US" altLang="zh-TW" sz="2000" dirty="0">
              <a:latin typeface="Arial Unicode MS" pitchFamily="34" charset="-120"/>
            </a:endParaRPr>
          </a:p>
          <a:p>
            <a:pPr marL="0" indent="541338" eaLnBrk="1" hangingPunct="1">
              <a:lnSpc>
                <a:spcPct val="130000"/>
              </a:lnSpc>
              <a:buNone/>
              <a:defRPr/>
            </a:pPr>
            <a:r>
              <a:rPr lang="zh-TW" altLang="en-US" sz="2000" b="0" dirty="0">
                <a:solidFill>
                  <a:schemeClr val="tx1"/>
                </a:solidFill>
                <a:latin typeface="Arial Unicode MS" pitchFamily="34" charset="-120"/>
              </a:rPr>
              <a:t>對於人類來說，我們只需檢視地圖，即可輕鬆寫下開車從大甲到文心森林公園的步驟，如下所示：</a:t>
            </a:r>
          </a:p>
          <a:p>
            <a:pPr marL="457200" lvl="3" indent="0" eaLnBrk="1" hangingPunct="1">
              <a:lnSpc>
                <a:spcPct val="130000"/>
              </a:lnSpc>
              <a:buNone/>
              <a:defRPr/>
            </a:pPr>
            <a:r>
              <a:rPr lang="en-US" altLang="zh-TW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Step 1</a:t>
            </a:r>
            <a:r>
              <a:rPr lang="zh-TW" altLang="en-US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從水源路直走上國道</a:t>
            </a:r>
            <a:r>
              <a:rPr lang="en-US" altLang="zh-TW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3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號往南開。</a:t>
            </a:r>
          </a:p>
          <a:p>
            <a:pPr marL="457200" lvl="3" indent="0" eaLnBrk="1" hangingPunct="1">
              <a:lnSpc>
                <a:spcPct val="130000"/>
              </a:lnSpc>
              <a:buNone/>
              <a:defRPr/>
            </a:pPr>
            <a:r>
              <a:rPr lang="en-US" altLang="zh-TW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Step 2</a:t>
            </a:r>
            <a:r>
              <a:rPr lang="zh-TW" altLang="en-US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經國道</a:t>
            </a:r>
            <a:r>
              <a:rPr lang="en-US" altLang="zh-TW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4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號。</a:t>
            </a:r>
          </a:p>
          <a:p>
            <a:pPr marL="457200" lvl="3" indent="0" eaLnBrk="1" hangingPunct="1">
              <a:lnSpc>
                <a:spcPct val="130000"/>
              </a:lnSpc>
              <a:buNone/>
              <a:defRPr/>
            </a:pPr>
            <a:r>
              <a:rPr lang="en-US" altLang="zh-TW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Step 3</a:t>
            </a:r>
            <a:r>
              <a:rPr lang="zh-TW" altLang="en-US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經國道</a:t>
            </a:r>
            <a:r>
              <a:rPr lang="en-US" altLang="zh-TW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1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號南下，由南屯交流道下高速公路。</a:t>
            </a:r>
          </a:p>
          <a:p>
            <a:pPr marL="457200" lvl="3" indent="0" eaLnBrk="1" hangingPunct="1">
              <a:lnSpc>
                <a:spcPct val="130000"/>
              </a:lnSpc>
              <a:buNone/>
              <a:defRPr/>
            </a:pPr>
            <a:r>
              <a:rPr lang="en-US" altLang="zh-TW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Step 4</a:t>
            </a:r>
            <a:r>
              <a:rPr lang="zh-TW" altLang="en-US" sz="1800" b="1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接著走</a:t>
            </a:r>
            <a:r>
              <a:rPr lang="en-US" altLang="zh-TW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136</a:t>
            </a:r>
            <a:r>
              <a:rPr lang="zh-TW" altLang="en-US" sz="18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縣道，直行即可到目的地。</a:t>
            </a:r>
          </a:p>
          <a:p>
            <a:pPr marL="0" lvl="1" indent="541338" eaLnBrk="1" hangingPunct="1">
              <a:lnSpc>
                <a:spcPct val="130000"/>
              </a:lnSpc>
              <a:buNone/>
              <a:defRPr/>
            </a:pPr>
            <a:r>
              <a:rPr lang="zh-TW" altLang="en-US" sz="2000" b="0" dirty="0" smtClean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上述資訊（</a:t>
            </a:r>
            <a:r>
              <a:rPr lang="zh-TW" altLang="en-US" sz="2000" b="0" dirty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使用人類的邏輯</a:t>
            </a:r>
            <a:r>
              <a:rPr lang="zh-TW" altLang="en-US" sz="2000" b="0" dirty="0" smtClean="0">
                <a:solidFill>
                  <a:schemeClr val="tx1"/>
                </a:solidFill>
                <a:latin typeface="Arial Unicode MS" pitchFamily="34" charset="-120"/>
                <a:cs typeface="+mn-cs"/>
              </a:rPr>
              <a:t>），</a:t>
            </a:r>
            <a:r>
              <a:rPr lang="zh-TW" altLang="en-US" sz="2000" b="0" dirty="0" smtClean="0">
                <a:solidFill>
                  <a:schemeClr val="tx1"/>
                </a:solidFill>
                <a:latin typeface="Arial Unicode MS" pitchFamily="34" charset="-120"/>
              </a:rPr>
              <a:t>已經足夠讓</a:t>
            </a:r>
            <a:r>
              <a:rPr lang="zh-TW" altLang="en-US" sz="2000" b="0" dirty="0">
                <a:solidFill>
                  <a:schemeClr val="tx1"/>
                </a:solidFill>
                <a:latin typeface="Arial Unicode MS" pitchFamily="34" charset="-120"/>
              </a:rPr>
              <a:t>我們開車到達指定的</a:t>
            </a:r>
            <a:r>
              <a:rPr lang="zh-TW" altLang="en-US" sz="2000" b="1" dirty="0">
                <a:solidFill>
                  <a:schemeClr val="tx1"/>
                </a:solidFill>
                <a:latin typeface="Arial Unicode MS" pitchFamily="34" charset="-120"/>
              </a:rPr>
              <a:t>目的地</a:t>
            </a:r>
            <a:r>
              <a:rPr lang="zh-TW" altLang="en-US" sz="2000" b="0" dirty="0">
                <a:solidFill>
                  <a:schemeClr val="tx1"/>
                </a:solidFill>
                <a:latin typeface="Arial Unicode MS" pitchFamily="34" charset="-120"/>
              </a:rPr>
              <a:t>。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Ch.1.3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49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zh-TW" altLang="en-US" dirty="0"/>
              <a:t>邏輯及程式語言簡介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電腦的程式邏輯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412776"/>
            <a:ext cx="7200800" cy="4854840"/>
          </a:xfrm>
        </p:spPr>
        <p:txBody>
          <a:bodyPr>
            <a:normAutofit fontScale="25000" lnSpcReduction="20000"/>
          </a:bodyPr>
          <a:lstStyle/>
          <a:p>
            <a:pPr marL="0" indent="541338" eaLnBrk="1" hangingPunct="1">
              <a:lnSpc>
                <a:spcPct val="120000"/>
              </a:lnSpc>
              <a:buNone/>
            </a:pPr>
            <a:r>
              <a:rPr lang="zh-TW" altLang="en-US" sz="6400" b="0" dirty="0">
                <a:solidFill>
                  <a:schemeClr val="tx1"/>
                </a:solidFill>
              </a:rPr>
              <a:t>如果將上述步驟告訴電腦，電腦一定完全沒有頭緒，不知道如何開車到達目的地。</a:t>
            </a:r>
            <a:endParaRPr lang="en-US" altLang="zh-TW" sz="6400" b="0" dirty="0">
              <a:solidFill>
                <a:schemeClr val="tx1"/>
              </a:solidFill>
            </a:endParaRP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u="sng" dirty="0">
                <a:solidFill>
                  <a:schemeClr val="tx1"/>
                </a:solidFill>
              </a:rPr>
              <a:t>因為電腦一點都不聰明，這些步驟的描述太不明確</a:t>
            </a:r>
            <a:r>
              <a:rPr lang="zh-TW" altLang="en-US" sz="6400" b="0" dirty="0">
                <a:solidFill>
                  <a:schemeClr val="tx1"/>
                </a:solidFill>
              </a:rPr>
              <a:t>，我們需要提供更多資訊給電腦（請改用</a:t>
            </a:r>
            <a:r>
              <a:rPr lang="zh-TW" altLang="en-US" sz="6400" b="0" u="sng" dirty="0">
                <a:solidFill>
                  <a:schemeClr val="tx1"/>
                </a:solidFill>
              </a:rPr>
              <a:t>電腦的程式邏輯來思考</a:t>
            </a:r>
            <a:r>
              <a:rPr lang="zh-TW" altLang="en-US" sz="6400" b="0" dirty="0">
                <a:solidFill>
                  <a:schemeClr val="tx1"/>
                </a:solidFill>
              </a:rPr>
              <a:t>），才能讓電腦開車到達目的地，如下列之</a:t>
            </a:r>
            <a:r>
              <a:rPr lang="zh-TW" altLang="en-US" sz="6400" b="1" dirty="0" smtClean="0">
                <a:solidFill>
                  <a:srgbClr val="0070C0"/>
                </a:solidFill>
              </a:rPr>
              <a:t>情境</a:t>
            </a:r>
            <a:r>
              <a:rPr lang="zh-TW" altLang="en-US" sz="6400" b="1" dirty="0">
                <a:solidFill>
                  <a:srgbClr val="0070C0"/>
                </a:solidFill>
              </a:rPr>
              <a:t>分析</a:t>
            </a:r>
            <a:r>
              <a:rPr lang="zh-TW" altLang="en-US" sz="6400" b="0" dirty="0" smtClean="0">
                <a:solidFill>
                  <a:schemeClr val="tx1"/>
                </a:solidFill>
              </a:rPr>
              <a:t>以</a:t>
            </a:r>
            <a:r>
              <a:rPr lang="zh-TW" altLang="en-US" sz="6400" b="0" dirty="0">
                <a:solidFill>
                  <a:schemeClr val="tx1"/>
                </a:solidFill>
              </a:rPr>
              <a:t>條</a:t>
            </a:r>
            <a:r>
              <a:rPr lang="zh-TW" altLang="en-US" sz="6400" b="0" dirty="0" smtClean="0">
                <a:solidFill>
                  <a:schemeClr val="tx1"/>
                </a:solidFill>
              </a:rPr>
              <a:t>列</a:t>
            </a:r>
            <a:r>
              <a:rPr lang="zh-TW" altLang="en-US" sz="6400" dirty="0" smtClean="0"/>
              <a:t>方式</a:t>
            </a:r>
            <a:r>
              <a:rPr lang="zh-TW" altLang="en-US" sz="6400" b="0" dirty="0" smtClean="0">
                <a:solidFill>
                  <a:schemeClr val="tx1"/>
                </a:solidFill>
              </a:rPr>
              <a:t>表示</a:t>
            </a:r>
            <a:r>
              <a:rPr lang="zh-TW" altLang="en-US" sz="6400" b="0" dirty="0">
                <a:solidFill>
                  <a:schemeClr val="tx1"/>
                </a:solidFill>
              </a:rPr>
              <a:t>：</a:t>
            </a:r>
            <a:endParaRPr lang="en-US" altLang="zh-TW" sz="6400" b="0" dirty="0">
              <a:solidFill>
                <a:schemeClr val="tx1"/>
              </a:solidFill>
            </a:endParaRPr>
          </a:p>
          <a:p>
            <a:pPr marL="0" lvl="1" indent="0">
              <a:lnSpc>
                <a:spcPct val="120000"/>
              </a:lnSpc>
              <a:buNone/>
              <a:defRPr/>
            </a:pPr>
            <a:endParaRPr lang="en-US" altLang="zh-TW" sz="6400" b="1" dirty="0">
              <a:latin typeface="Arial Unicode MS" pitchFamily="34" charset="-120"/>
            </a:endParaRP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Times New Roman" pitchFamily="18" charset="0"/>
                <a:ea typeface="細明體" pitchFamily="49" charset="-120"/>
                <a:cs typeface="Times New Roman" pitchFamily="18" charset="0"/>
              </a:rPr>
              <a:t>（１）</a:t>
            </a:r>
            <a:r>
              <a:rPr lang="zh-TW" altLang="en-US" sz="6400" b="1" dirty="0">
                <a:latin typeface="Arial Unicode MS" pitchFamily="34" charset="-120"/>
              </a:rPr>
              <a:t>從哪裡開始開車</a:t>
            </a:r>
            <a:r>
              <a:rPr lang="zh-TW" altLang="en-US" sz="6400" b="1" u="sng" dirty="0">
                <a:latin typeface="Arial Unicode MS" pitchFamily="34" charset="-120"/>
              </a:rPr>
              <a:t>（起點）</a:t>
            </a:r>
            <a:r>
              <a:rPr lang="zh-TW" altLang="en-US" sz="6400" b="1" dirty="0">
                <a:latin typeface="Arial Unicode MS" pitchFamily="34" charset="-120"/>
              </a:rPr>
              <a:t>？</a:t>
            </a:r>
            <a:endParaRPr lang="en-US" altLang="zh-TW" sz="6400" b="1" dirty="0">
              <a:latin typeface="Arial Unicode MS" pitchFamily="34" charset="-120"/>
            </a:endParaRP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（２）上國道</a:t>
            </a:r>
            <a:r>
              <a:rPr lang="en-US" altLang="zh-TW" sz="6400" b="1" dirty="0">
                <a:latin typeface="Arial Unicode MS" pitchFamily="34" charset="-120"/>
              </a:rPr>
              <a:t>3</a:t>
            </a:r>
            <a:r>
              <a:rPr lang="zh-TW" altLang="en-US" sz="6400" b="1" dirty="0">
                <a:latin typeface="Arial Unicode MS" pitchFamily="34" charset="-120"/>
              </a:rPr>
              <a:t>號高速公路需向南開幾公里？　才會到達國道</a:t>
            </a:r>
            <a:r>
              <a:rPr lang="en-US" altLang="zh-TW" sz="6400" b="1" dirty="0">
                <a:latin typeface="Arial Unicode MS" pitchFamily="34" charset="-120"/>
              </a:rPr>
              <a:t>4</a:t>
            </a:r>
            <a:r>
              <a:rPr lang="zh-TW" altLang="en-US" sz="6400" b="1" dirty="0">
                <a:latin typeface="Arial Unicode MS" pitchFamily="34" charset="-120"/>
              </a:rPr>
              <a:t>號？</a:t>
            </a:r>
            <a:endParaRPr lang="en-US" altLang="zh-TW" sz="6400" b="1" dirty="0">
              <a:latin typeface="Arial Unicode MS" pitchFamily="34" charset="-120"/>
            </a:endParaRP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（３）又如何接國道</a:t>
            </a:r>
            <a:r>
              <a:rPr lang="en-US" altLang="zh-TW" sz="6400" b="1" dirty="0">
                <a:latin typeface="Arial Unicode MS" pitchFamily="34" charset="-120"/>
              </a:rPr>
              <a:t>4</a:t>
            </a:r>
            <a:r>
              <a:rPr lang="zh-TW" altLang="en-US" sz="6400" b="1" dirty="0">
                <a:latin typeface="Arial Unicode MS" pitchFamily="34" charset="-120"/>
              </a:rPr>
              <a:t>號</a:t>
            </a:r>
            <a:r>
              <a:rPr lang="en-US" altLang="zh-TW" sz="6400" b="1" dirty="0">
                <a:latin typeface="Arial Unicode MS" pitchFamily="34" charset="-120"/>
              </a:rPr>
              <a:t>?</a:t>
            </a:r>
            <a:r>
              <a:rPr lang="zh-TW" altLang="en-US" sz="6400" b="1" dirty="0">
                <a:latin typeface="Arial Unicode MS" pitchFamily="34" charset="-120"/>
              </a:rPr>
              <a:t>　往東還是往西</a:t>
            </a:r>
            <a:r>
              <a:rPr lang="en-US" altLang="zh-TW" sz="6400" b="1" dirty="0">
                <a:latin typeface="Arial Unicode MS" pitchFamily="34" charset="-120"/>
              </a:rPr>
              <a:t>?</a:t>
            </a: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（４）開幾公里？　才會到國道</a:t>
            </a:r>
            <a:r>
              <a:rPr lang="en-US" altLang="zh-TW" sz="6400" b="1" dirty="0">
                <a:latin typeface="Arial Unicode MS" pitchFamily="34" charset="-120"/>
              </a:rPr>
              <a:t>1</a:t>
            </a:r>
            <a:r>
              <a:rPr lang="zh-TW" altLang="en-US" sz="6400" b="1" dirty="0">
                <a:latin typeface="Arial Unicode MS" pitchFamily="34" charset="-120"/>
              </a:rPr>
              <a:t>號</a:t>
            </a:r>
            <a:r>
              <a:rPr lang="en-US" altLang="zh-TW" sz="6400" b="1" dirty="0">
                <a:latin typeface="Arial Unicode MS" pitchFamily="34" charset="-120"/>
              </a:rPr>
              <a:t>?</a:t>
            </a:r>
            <a:endParaRPr lang="zh-TW" altLang="en-US" sz="6400" b="1" dirty="0">
              <a:latin typeface="Arial Unicode MS" pitchFamily="34" charset="-120"/>
            </a:endParaRP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（５）又如何接國道</a:t>
            </a:r>
            <a:r>
              <a:rPr lang="en-US" altLang="zh-TW" sz="6400" b="1" dirty="0">
                <a:latin typeface="Arial Unicode MS" pitchFamily="34" charset="-120"/>
              </a:rPr>
              <a:t>1</a:t>
            </a:r>
            <a:r>
              <a:rPr lang="zh-TW" altLang="en-US" sz="6400" b="1" dirty="0">
                <a:latin typeface="Arial Unicode MS" pitchFamily="34" charset="-120"/>
              </a:rPr>
              <a:t>號</a:t>
            </a:r>
            <a:r>
              <a:rPr lang="en-US" altLang="zh-TW" sz="6400" b="1" dirty="0">
                <a:latin typeface="Arial Unicode MS" pitchFamily="34" charset="-120"/>
              </a:rPr>
              <a:t>?</a:t>
            </a:r>
            <a:r>
              <a:rPr lang="zh-TW" altLang="en-US" sz="6400" b="1" dirty="0">
                <a:latin typeface="Arial Unicode MS" pitchFamily="34" charset="-120"/>
              </a:rPr>
              <a:t>　要往南還是往北開</a:t>
            </a:r>
            <a:r>
              <a:rPr lang="en-US" altLang="zh-TW" sz="6400" b="1" dirty="0">
                <a:latin typeface="Arial Unicode MS" pitchFamily="34" charset="-120"/>
              </a:rPr>
              <a:t>?</a:t>
            </a: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（６）如何分辨已經到了南屯交流道？　如何從交流道下來？</a:t>
            </a: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（７）直行</a:t>
            </a:r>
            <a:r>
              <a:rPr lang="en-US" altLang="zh-TW" sz="6400" b="1" dirty="0">
                <a:latin typeface="Arial Unicode MS" pitchFamily="34" charset="-120"/>
              </a:rPr>
              <a:t>186</a:t>
            </a:r>
            <a:r>
              <a:rPr lang="zh-TW" altLang="en-US" sz="6400" b="1" dirty="0">
                <a:latin typeface="Arial Unicode MS" pitchFamily="34" charset="-120"/>
              </a:rPr>
              <a:t>縣道幾公里？　可以看到紅綠燈？　左轉或右轉？</a:t>
            </a: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（８）要開多少公里？　才可以看到文心森林公園？</a:t>
            </a:r>
            <a:endParaRPr lang="en-US" altLang="zh-TW" sz="6400" b="1" dirty="0">
              <a:latin typeface="Arial Unicode MS" pitchFamily="34" charset="-120"/>
            </a:endParaRPr>
          </a:p>
          <a:p>
            <a:pPr marL="0" lvl="1" indent="449263">
              <a:lnSpc>
                <a:spcPct val="120000"/>
              </a:lnSpc>
              <a:buNone/>
              <a:defRPr/>
            </a:pPr>
            <a:r>
              <a:rPr lang="zh-TW" altLang="en-US" sz="6400" b="1" dirty="0">
                <a:latin typeface="Arial Unicode MS" pitchFamily="34" charset="-120"/>
              </a:rPr>
              <a:t>（９）最後要在那停車？　如何停車</a:t>
            </a:r>
            <a:r>
              <a:rPr lang="en-US" altLang="zh-TW" sz="6400" b="1" u="sng" dirty="0">
                <a:latin typeface="Arial Unicode MS" pitchFamily="34" charset="-120"/>
              </a:rPr>
              <a:t>(</a:t>
            </a:r>
            <a:r>
              <a:rPr lang="zh-TW" altLang="en-US" sz="6400" b="1" u="sng" dirty="0">
                <a:latin typeface="Arial Unicode MS" pitchFamily="34" charset="-120"/>
              </a:rPr>
              <a:t>終點</a:t>
            </a:r>
            <a:r>
              <a:rPr lang="en-US" altLang="zh-TW" sz="6400" b="1" u="sng" dirty="0">
                <a:latin typeface="Arial Unicode MS" pitchFamily="34" charset="-120"/>
              </a:rPr>
              <a:t>)</a:t>
            </a:r>
            <a:r>
              <a:rPr lang="zh-TW" altLang="en-US" sz="6400" b="1" dirty="0">
                <a:latin typeface="Arial Unicode MS" pitchFamily="34" charset="-120"/>
              </a:rPr>
              <a:t>？</a:t>
            </a:r>
          </a:p>
          <a:p>
            <a:pPr marL="0" lvl="1" indent="449263">
              <a:buNone/>
              <a:defRPr/>
            </a:pPr>
            <a:r>
              <a:rPr lang="en-US" altLang="zh-TW" sz="2000" b="1" dirty="0">
                <a:solidFill>
                  <a:schemeClr val="tx1"/>
                </a:solidFill>
              </a:rPr>
              <a:t/>
            </a:r>
            <a:br>
              <a:rPr lang="en-US" altLang="zh-TW" sz="2000" b="1" dirty="0">
                <a:solidFill>
                  <a:schemeClr val="tx1"/>
                </a:solidFill>
              </a:rPr>
            </a:br>
            <a:endParaRPr lang="en-US" altLang="zh-TW" sz="2000" b="1" dirty="0">
              <a:solidFill>
                <a:schemeClr val="tx1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67544" y="4046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Ch.1.4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6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zh-TW" dirty="0"/>
              <a:t>微課程</a:t>
            </a:r>
            <a:r>
              <a:rPr lang="zh-TW" altLang="en-US" dirty="0"/>
              <a:t>教學目標及流程簡介</a:t>
            </a:r>
            <a:endParaRPr lang="zh-TW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83568" y="1528088"/>
            <a:ext cx="2448272" cy="4709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200" dirty="0"/>
              <a:t>微</a:t>
            </a:r>
            <a:r>
              <a:rPr lang="zh-TW" altLang="en-US" sz="2200" dirty="0" smtClean="0"/>
              <a:t>課程的教學目標是</a:t>
            </a:r>
            <a:r>
              <a:rPr lang="zh-TW" altLang="en-US" sz="2200" dirty="0"/>
              <a:t>要透過一個</a:t>
            </a:r>
            <a:r>
              <a:rPr lang="zh-TW" altLang="en-US" sz="2200" b="1" dirty="0" smtClean="0">
                <a:solidFill>
                  <a:srgbClr val="0070C0"/>
                </a:solidFill>
              </a:rPr>
              <a:t>情境任務</a:t>
            </a:r>
            <a:r>
              <a:rPr lang="zh-TW" altLang="en-US" sz="2200" dirty="0" smtClean="0"/>
              <a:t>，</a:t>
            </a:r>
            <a:r>
              <a:rPr lang="zh-TW" altLang="en-US" sz="2200" dirty="0"/>
              <a:t>培養學生</a:t>
            </a:r>
            <a:r>
              <a:rPr lang="zh-CN" altLang="en-US" sz="2200" b="1" dirty="0" smtClean="0">
                <a:solidFill>
                  <a:srgbClr val="0070C0"/>
                </a:solidFill>
              </a:rPr>
              <a:t>邏輯</a:t>
            </a:r>
            <a:r>
              <a:rPr lang="zh-CN" altLang="en-US" sz="2200" dirty="0" smtClean="0"/>
              <a:t>及</a:t>
            </a:r>
            <a:r>
              <a:rPr lang="zh-TW" altLang="en-US" sz="2200" b="1" dirty="0">
                <a:solidFill>
                  <a:srgbClr val="0070C0"/>
                </a:solidFill>
              </a:rPr>
              <a:t>運算</a:t>
            </a:r>
            <a:r>
              <a:rPr lang="zh-TW" altLang="en-US" sz="2200" b="1" dirty="0" smtClean="0">
                <a:solidFill>
                  <a:srgbClr val="0070C0"/>
                </a:solidFill>
              </a:rPr>
              <a:t>思維</a:t>
            </a:r>
            <a:r>
              <a:rPr lang="zh-TW" altLang="en-US" sz="2200" dirty="0" smtClean="0"/>
              <a:t>的素養</a:t>
            </a:r>
            <a:r>
              <a:rPr lang="zh-TW" altLang="en-US" sz="2200" dirty="0"/>
              <a:t>及</a:t>
            </a:r>
            <a:r>
              <a:rPr lang="zh-TW" altLang="en-US" sz="2200" dirty="0" smtClean="0"/>
              <a:t>能力。</a:t>
            </a:r>
            <a:endParaRPr lang="en-US" altLang="zh-TW" sz="2200" dirty="0" smtClean="0"/>
          </a:p>
          <a:p>
            <a:pPr marL="0" indent="0">
              <a:buNone/>
            </a:pPr>
            <a:r>
              <a:rPr lang="zh-TW" altLang="en-US" sz="2200" dirty="0" smtClean="0"/>
              <a:t>依據</a:t>
            </a:r>
            <a:r>
              <a:rPr lang="zh-TW" altLang="en-US" sz="2200" dirty="0"/>
              <a:t>微課程主題之情境任務，以下兩種教學流程選擇其中之一，依序完成教學</a:t>
            </a:r>
            <a:r>
              <a:rPr lang="zh-TW" altLang="en-US" sz="2200" dirty="0" smtClean="0"/>
              <a:t>步驟。</a:t>
            </a:r>
            <a:endParaRPr lang="en-US" altLang="zh-TW" sz="2200" dirty="0"/>
          </a:p>
          <a:p>
            <a:pPr marL="0" indent="0">
              <a:buNone/>
            </a:pPr>
            <a:endParaRPr lang="en-US" altLang="zh-TW" sz="2200" dirty="0"/>
          </a:p>
          <a:p>
            <a:pPr marL="0" indent="0">
              <a:buNone/>
            </a:pPr>
            <a:endParaRPr lang="zh-TW" altLang="en-US" sz="2200" dirty="0"/>
          </a:p>
          <a:p>
            <a:pPr marL="0" indent="0">
              <a:buNone/>
            </a:pPr>
            <a:endParaRPr lang="en-US" altLang="zh-TW" sz="2200" dirty="0"/>
          </a:p>
          <a:p>
            <a:pPr marL="0" indent="0">
              <a:buNone/>
            </a:pPr>
            <a:endParaRPr lang="en-US" altLang="zh-TW" sz="2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467544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Ch.2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13491F98-1617-BA4A-A607-D0481BB5E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34" y="1048883"/>
            <a:ext cx="4954082" cy="540445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95936" y="2708920"/>
            <a:ext cx="1656184" cy="1368152"/>
          </a:xfrm>
          <a:prstGeom prst="rect">
            <a:avLst/>
          </a:prstGeom>
          <a:noFill/>
          <a:ln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5868144" y="2708920"/>
            <a:ext cx="1656184" cy="1368152"/>
          </a:xfrm>
          <a:prstGeom prst="rect">
            <a:avLst/>
          </a:prstGeom>
          <a:noFill/>
          <a:ln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39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微課程</a:t>
            </a:r>
            <a:r>
              <a:rPr lang="zh-TW" altLang="en-US" dirty="0"/>
              <a:t>教學目標及流程簡介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情境流程圖簡介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331640" y="1844824"/>
            <a:ext cx="6624736" cy="2736304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0070C0"/>
                </a:solidFill>
              </a:rPr>
              <a:t>情境流程圖</a:t>
            </a:r>
            <a:r>
              <a:rPr lang="zh-TW" altLang="en-US" dirty="0"/>
              <a:t>是老師與學生間「</a:t>
            </a:r>
            <a:r>
              <a:rPr lang="zh-TW" altLang="en-US" b="1" dirty="0">
                <a:solidFill>
                  <a:srgbClr val="0070C0"/>
                </a:solidFill>
              </a:rPr>
              <a:t>問與答</a:t>
            </a:r>
            <a:r>
              <a:rPr lang="zh-TW" altLang="en-US" dirty="0"/>
              <a:t>」中，確認學生對微課程的主題情境的邏輯程序的了解，是一種運算思維的訓練。</a:t>
            </a:r>
            <a:endParaRPr lang="en-US" altLang="zh-TW" dirty="0"/>
          </a:p>
          <a:p>
            <a:r>
              <a:rPr lang="zh-TW" altLang="en-US" dirty="0"/>
              <a:t>「</a:t>
            </a:r>
            <a:r>
              <a:rPr lang="zh-TW" altLang="en-US" b="1" dirty="0">
                <a:solidFill>
                  <a:srgbClr val="0070C0"/>
                </a:solidFill>
              </a:rPr>
              <a:t>情境流程圖</a:t>
            </a:r>
            <a:r>
              <a:rPr lang="zh-TW" altLang="en-US" dirty="0"/>
              <a:t>」之目的是以不插電的方式，經由分析、設計、與</a:t>
            </a:r>
            <a:r>
              <a:rPr lang="zh-TW" altLang="en-US" b="1" dirty="0">
                <a:solidFill>
                  <a:srgbClr val="0070C0"/>
                </a:solidFill>
              </a:rPr>
              <a:t>繪製（填空）</a:t>
            </a:r>
            <a:r>
              <a:rPr lang="zh-TW" altLang="en-US" dirty="0"/>
              <a:t>等步驟的執行，培養學生的「</a:t>
            </a:r>
            <a:r>
              <a:rPr lang="zh-TW" altLang="en-US" b="1" dirty="0">
                <a:solidFill>
                  <a:srgbClr val="0070C0"/>
                </a:solidFill>
              </a:rPr>
              <a:t>邏輯及運算思維</a:t>
            </a:r>
            <a:r>
              <a:rPr lang="zh-TW" altLang="en-US" dirty="0"/>
              <a:t>」的素養及能力。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467544" y="4046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Ch.2.1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9595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微課程</a:t>
            </a:r>
            <a:r>
              <a:rPr lang="zh-TW" altLang="en-US" dirty="0"/>
              <a:t>教學目標及流程簡介</a:t>
            </a:r>
            <a:r>
              <a:rPr lang="en-US" altLang="zh-TW" dirty="0">
                <a:solidFill>
                  <a:schemeClr val="tx1"/>
                </a:solidFill>
              </a:rPr>
              <a:t/>
            </a:r>
            <a:br>
              <a:rPr lang="en-US" altLang="zh-TW" dirty="0">
                <a:solidFill>
                  <a:schemeClr val="tx1"/>
                </a:solidFill>
              </a:rPr>
            </a:br>
            <a:r>
              <a:rPr lang="zh-TW" altLang="en-US" sz="2400" dirty="0">
                <a:solidFill>
                  <a:srgbClr val="0070C0"/>
                </a:solidFill>
              </a:rPr>
              <a:t>程式流程圖簡介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43608" y="1628800"/>
            <a:ext cx="7067128" cy="4566808"/>
          </a:xfrm>
        </p:spPr>
        <p:txBody>
          <a:bodyPr>
            <a:noAutofit/>
          </a:bodyPr>
          <a:lstStyle/>
          <a:p>
            <a:r>
              <a:rPr lang="zh-TW" altLang="en-US" dirty="0"/>
              <a:t>「程式流程圖」則是依據「情境流程圖」 ，導入積木程式堆疊的「</a:t>
            </a:r>
            <a:r>
              <a:rPr lang="zh-TW" altLang="en-US" dirty="0">
                <a:solidFill>
                  <a:srgbClr val="FF0000"/>
                </a:solidFill>
              </a:rPr>
              <a:t>邏輯程序細節設計</a:t>
            </a:r>
            <a:r>
              <a:rPr lang="zh-TW" altLang="en-US" dirty="0"/>
              <a:t>」 ，每個人都可有不同創意的程式設計或編程手法</a:t>
            </a:r>
            <a:r>
              <a:rPr lang="zh-TW" altLang="en-US" dirty="0" smtClean="0"/>
              <a:t>，只要</a:t>
            </a:r>
            <a:r>
              <a:rPr lang="zh-TW" altLang="en-US" dirty="0"/>
              <a:t>確認符合「程式流程圖」，依據流程圖進行程式堆疊，程式堆疊或編程沒有唯一的標準，程式只有更好，沒有最好。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Ch.2.2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2954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微課程</a:t>
            </a:r>
            <a:r>
              <a:rPr lang="zh-TW" altLang="en-US" dirty="0"/>
              <a:t>教學目標及流程簡介</a:t>
            </a:r>
            <a:r>
              <a:rPr lang="zh-TW" altLang="zh-TW" dirty="0"/>
              <a:t/>
            </a:r>
            <a:br>
              <a:rPr lang="zh-TW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流程圖表達方法簡介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0617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3528392" cy="4784400"/>
          </a:xfrm>
        </p:spPr>
        <p:txBody>
          <a:bodyPr>
            <a:normAutofit/>
          </a:bodyPr>
          <a:lstStyle/>
          <a:p>
            <a:pPr marL="742950" lvl="2" indent="-342900">
              <a:lnSpc>
                <a:spcPct val="130000"/>
              </a:lnSpc>
              <a:defRPr/>
            </a:pPr>
            <a:r>
              <a:rPr lang="zh-TW" altLang="en-US" sz="2000" dirty="0"/>
              <a:t>流程圖（</a:t>
            </a:r>
            <a:r>
              <a:rPr lang="en-US" altLang="zh-TW" sz="2000" dirty="0"/>
              <a:t>flow chart</a:t>
            </a:r>
            <a:r>
              <a:rPr lang="zh-TW" altLang="en-US" sz="2000" dirty="0"/>
              <a:t>）：使用</a:t>
            </a:r>
            <a:r>
              <a:rPr lang="zh-TW" altLang="en-US" sz="2000" u="sng" dirty="0"/>
              <a:t>標準圖示符號</a:t>
            </a:r>
            <a:r>
              <a:rPr lang="zh-TW" altLang="en-US" sz="2000" dirty="0"/>
              <a:t>來描述執行過程，以各種不同形狀的圖示表示不同的操作，箭頭線標示流程執行的方向。</a:t>
            </a:r>
            <a:endParaRPr lang="en-US" altLang="zh-TW" sz="2000" dirty="0"/>
          </a:p>
          <a:p>
            <a:pPr marL="400050" lvl="2" indent="0" eaLnBrk="1" hangingPunct="1">
              <a:buNone/>
              <a:defRPr/>
            </a:pPr>
            <a:endParaRPr lang="en-US" altLang="zh-TW" sz="2000" dirty="0">
              <a:cs typeface="+mn-cs"/>
            </a:endParaRPr>
          </a:p>
        </p:txBody>
      </p:sp>
      <p:pic>
        <p:nvPicPr>
          <p:cNvPr id="19460" name="Picture 4" descr="Ch04-6-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"/>
          <a:stretch/>
        </p:blipFill>
        <p:spPr bwMode="auto">
          <a:xfrm>
            <a:off x="4416552" y="1413346"/>
            <a:ext cx="426104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Ch.2.3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71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微課程</a:t>
            </a:r>
            <a:r>
              <a:rPr lang="zh-TW" altLang="en-US" dirty="0"/>
              <a:t>教學目標及流程簡介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演算法步驟簡介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98496"/>
            <a:ext cx="8229600" cy="4566808"/>
          </a:xfrm>
        </p:spPr>
        <p:txBody>
          <a:bodyPr/>
          <a:lstStyle/>
          <a:p>
            <a:pPr marL="2016125" lvl="2" indent="-1616075" eaLnBrk="1" hangingPunct="1">
              <a:buFontTx/>
              <a:buNone/>
              <a:defRPr/>
            </a:pPr>
            <a:r>
              <a:rPr lang="en-US" altLang="zh-TW" sz="1800" u="sng" dirty="0">
                <a:solidFill>
                  <a:schemeClr val="tx1"/>
                </a:solidFill>
                <a:cs typeface="+mn-cs"/>
              </a:rPr>
              <a:t>Step 1. </a:t>
            </a:r>
            <a:r>
              <a:rPr lang="zh-TW" altLang="en-US" sz="1800" u="sng" dirty="0">
                <a:solidFill>
                  <a:schemeClr val="tx1"/>
                </a:solidFill>
                <a:cs typeface="+mn-cs"/>
              </a:rPr>
              <a:t>定義問題</a:t>
            </a:r>
            <a:r>
              <a:rPr lang="zh-TW" altLang="en-US" sz="1800" dirty="0">
                <a:solidFill>
                  <a:schemeClr val="tx1"/>
                </a:solidFill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cs typeface="+mn-cs"/>
              </a:rPr>
              <a:t>使用明確和簡潔的詞彙來描述欲解決的問題。</a:t>
            </a:r>
          </a:p>
          <a:p>
            <a:pPr marL="2016125" lvl="2" indent="-1616075" eaLnBrk="1" hangingPunct="1">
              <a:buFontTx/>
              <a:buNone/>
              <a:defRPr/>
            </a:pPr>
            <a:r>
              <a:rPr lang="en-US" altLang="zh-TW" sz="1800" u="sng" dirty="0">
                <a:solidFill>
                  <a:schemeClr val="tx1"/>
                </a:solidFill>
                <a:cs typeface="+mn-cs"/>
              </a:rPr>
              <a:t>Step 2. </a:t>
            </a:r>
            <a:r>
              <a:rPr lang="zh-TW" altLang="en-US" sz="1800" u="sng" dirty="0">
                <a:solidFill>
                  <a:schemeClr val="tx1"/>
                </a:solidFill>
                <a:cs typeface="+mn-cs"/>
              </a:rPr>
              <a:t>詳列輸入與輸出</a:t>
            </a:r>
            <a:r>
              <a:rPr lang="zh-TW" altLang="en-US" sz="1800" dirty="0">
                <a:solidFill>
                  <a:schemeClr val="tx1"/>
                </a:solidFill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cs typeface="+mn-cs"/>
              </a:rPr>
              <a:t>列出欲解決問題的資料（</a:t>
            </a:r>
            <a:r>
              <a:rPr lang="en-US" altLang="zh-TW" sz="1800" b="0" dirty="0">
                <a:solidFill>
                  <a:schemeClr val="tx1"/>
                </a:solidFill>
                <a:cs typeface="+mn-cs"/>
              </a:rPr>
              <a:t>input</a:t>
            </a:r>
            <a:r>
              <a:rPr lang="zh-TW" altLang="en-US" sz="1800" b="0" dirty="0">
                <a:solidFill>
                  <a:schemeClr val="tx1"/>
                </a:solidFill>
                <a:cs typeface="+mn-cs"/>
              </a:rPr>
              <a:t>），和經過演算法運算後，需要產生的結果（</a:t>
            </a:r>
            <a:r>
              <a:rPr lang="en-US" altLang="zh-TW" sz="1800" b="0" dirty="0">
                <a:solidFill>
                  <a:schemeClr val="tx1"/>
                </a:solidFill>
                <a:cs typeface="+mn-cs"/>
              </a:rPr>
              <a:t>output</a:t>
            </a:r>
            <a:r>
              <a:rPr lang="zh-TW" altLang="en-US" sz="1800" b="0" dirty="0">
                <a:solidFill>
                  <a:schemeClr val="tx1"/>
                </a:solidFill>
                <a:cs typeface="+mn-cs"/>
              </a:rPr>
              <a:t>）。</a:t>
            </a:r>
          </a:p>
          <a:p>
            <a:pPr marL="2016125" lvl="2" indent="-1616075" eaLnBrk="1" hangingPunct="1">
              <a:buFontTx/>
              <a:buNone/>
              <a:defRPr/>
            </a:pPr>
            <a:r>
              <a:rPr lang="en-US" altLang="zh-TW" sz="1800" u="sng" dirty="0">
                <a:solidFill>
                  <a:schemeClr val="tx1"/>
                </a:solidFill>
                <a:cs typeface="+mn-cs"/>
              </a:rPr>
              <a:t>Step 3. </a:t>
            </a:r>
            <a:r>
              <a:rPr lang="zh-TW" altLang="en-US" sz="1800" u="sng" dirty="0">
                <a:solidFill>
                  <a:schemeClr val="tx1"/>
                </a:solidFill>
                <a:cs typeface="+mn-cs"/>
              </a:rPr>
              <a:t>描述步驟</a:t>
            </a:r>
            <a:r>
              <a:rPr lang="zh-TW" altLang="en-US" sz="1800" dirty="0">
                <a:solidFill>
                  <a:schemeClr val="tx1"/>
                </a:solidFill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cs typeface="+mn-cs"/>
              </a:rPr>
              <a:t>描述從輸入資料轉換成輸出資訊的步驟。</a:t>
            </a:r>
          </a:p>
          <a:p>
            <a:pPr marL="2016125" lvl="2" indent="-1616075" eaLnBrk="1" hangingPunct="1">
              <a:buFontTx/>
              <a:buNone/>
              <a:defRPr/>
            </a:pPr>
            <a:r>
              <a:rPr lang="en-US" altLang="zh-TW" sz="1800" u="sng" dirty="0">
                <a:solidFill>
                  <a:schemeClr val="tx1"/>
                </a:solidFill>
                <a:cs typeface="+mn-cs"/>
              </a:rPr>
              <a:t>Step 4. </a:t>
            </a:r>
            <a:r>
              <a:rPr lang="zh-TW" altLang="en-US" sz="1800" u="sng" dirty="0">
                <a:solidFill>
                  <a:schemeClr val="tx1"/>
                </a:solidFill>
                <a:cs typeface="+mn-cs"/>
              </a:rPr>
              <a:t>測試演算法</a:t>
            </a:r>
            <a:r>
              <a:rPr lang="zh-TW" altLang="en-US" sz="1800" dirty="0">
                <a:solidFill>
                  <a:schemeClr val="tx1"/>
                </a:solidFill>
                <a:cs typeface="+mn-cs"/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  <a:cs typeface="+mn-cs"/>
              </a:rPr>
              <a:t>使用測試資料來驗證演算法是否正確。</a:t>
            </a:r>
          </a:p>
        </p:txBody>
      </p:sp>
      <p:pic>
        <p:nvPicPr>
          <p:cNvPr id="4" name="Picture 5" descr="Ch04-2-1-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44367"/>
            <a:ext cx="734536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Ch.2.4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549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zh-TW" altLang="zh-TW" sz="2800" b="1" dirty="0">
                <a:latin typeface="微軟正黑體" pitchFamily="34" charset="-120"/>
                <a:ea typeface="微軟正黑體" pitchFamily="34" charset="-120"/>
              </a:rPr>
              <a:t>微課程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教學目標及流程簡介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b="1" dirty="0"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4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演算法表達方法簡介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556792"/>
            <a:ext cx="7560840" cy="4566808"/>
          </a:xfrm>
        </p:spPr>
        <p:txBody>
          <a:bodyPr>
            <a:normAutofit/>
          </a:bodyPr>
          <a:lstStyle/>
          <a:p>
            <a:pPr marL="0" lvl="1" indent="625475" eaLnBrk="1" hangingPunct="1">
              <a:spcBef>
                <a:spcPts val="0"/>
              </a:spcBef>
              <a:buNone/>
              <a:defRPr/>
            </a:pPr>
            <a:r>
              <a:rPr lang="zh-TW" altLang="en-US" sz="2000" b="0" dirty="0">
                <a:solidFill>
                  <a:schemeClr val="tx1"/>
                </a:solidFill>
                <a:cs typeface="+mn-cs"/>
              </a:rPr>
              <a:t>因為演算法的表達方法是在描述解決問題的步驟，所以</a:t>
            </a:r>
            <a:r>
              <a:rPr lang="zh-TW" altLang="en-US" sz="2000" dirty="0" smtClean="0">
                <a:solidFill>
                  <a:schemeClr val="tx1"/>
                </a:solidFill>
                <a:cs typeface="+mn-cs"/>
              </a:rPr>
              <a:t>並沒有固定方法</a:t>
            </a:r>
            <a:r>
              <a:rPr lang="zh-TW" altLang="en-US" sz="2000" b="0" dirty="0">
                <a:solidFill>
                  <a:schemeClr val="tx1"/>
                </a:solidFill>
                <a:cs typeface="+mn-cs"/>
              </a:rPr>
              <a:t>，常用的表達方法，如下所示：</a:t>
            </a:r>
          </a:p>
          <a:p>
            <a:pPr marL="651510" lvl="1" indent="-342900">
              <a:defRPr/>
            </a:pPr>
            <a:r>
              <a:rPr lang="zh-TW" altLang="en-US" sz="1800" u="sng" dirty="0"/>
              <a:t>演算法步驟</a:t>
            </a:r>
            <a:r>
              <a:rPr lang="zh-TW" altLang="en-US" sz="1800" u="sng" dirty="0" smtClean="0">
                <a:solidFill>
                  <a:schemeClr val="tx1"/>
                </a:solidFill>
              </a:rPr>
              <a:t>：</a:t>
            </a:r>
            <a:r>
              <a:rPr lang="zh-TW" altLang="en-US" sz="1800" b="0" dirty="0">
                <a:solidFill>
                  <a:schemeClr val="tx1"/>
                </a:solidFill>
              </a:rPr>
              <a:t>直接使用一般</a:t>
            </a:r>
            <a:r>
              <a:rPr lang="zh-TW" altLang="en-US" sz="1800" b="0" dirty="0" smtClean="0">
                <a:solidFill>
                  <a:schemeClr val="tx1"/>
                </a:solidFill>
              </a:rPr>
              <a:t>語言文字</a:t>
            </a:r>
            <a:r>
              <a:rPr lang="zh-TW" altLang="en-US" sz="1800" dirty="0" smtClean="0"/>
              <a:t>，條列式</a:t>
            </a:r>
            <a:r>
              <a:rPr lang="zh-TW" altLang="en-US" sz="1800" b="0" dirty="0" smtClean="0">
                <a:solidFill>
                  <a:schemeClr val="tx1"/>
                </a:solidFill>
              </a:rPr>
              <a:t>描述</a:t>
            </a:r>
            <a:r>
              <a:rPr lang="zh-TW" altLang="en-US" sz="1800" b="0" dirty="0">
                <a:solidFill>
                  <a:schemeClr val="tx1"/>
                </a:solidFill>
              </a:rPr>
              <a:t>來說明執行步驟</a:t>
            </a:r>
            <a:r>
              <a:rPr lang="zh-TW" altLang="en-US" sz="1800" b="0" dirty="0" smtClean="0">
                <a:solidFill>
                  <a:schemeClr val="tx1"/>
                </a:solidFill>
              </a:rPr>
              <a:t>。</a:t>
            </a:r>
            <a:endParaRPr lang="en-US" altLang="zh-TW" sz="1800" dirty="0"/>
          </a:p>
          <a:p>
            <a:pPr marL="651510" lvl="1" indent="-342900">
              <a:defRPr/>
            </a:pPr>
            <a:r>
              <a:rPr lang="zh-TW" altLang="en-US" sz="1800" u="sng" dirty="0" smtClean="0">
                <a:solidFill>
                  <a:schemeClr val="tx1"/>
                </a:solidFill>
              </a:rPr>
              <a:t>虛擬</a:t>
            </a:r>
            <a:r>
              <a:rPr lang="zh-TW" altLang="en-US" sz="1800" u="sng" dirty="0">
                <a:solidFill>
                  <a:schemeClr val="tx1"/>
                </a:solidFill>
              </a:rPr>
              <a:t>碼（</a:t>
            </a:r>
            <a:r>
              <a:rPr lang="en-US" altLang="zh-TW" sz="1800" u="sng" dirty="0">
                <a:solidFill>
                  <a:schemeClr val="tx1"/>
                </a:solidFill>
              </a:rPr>
              <a:t>pseudo code</a:t>
            </a:r>
            <a:r>
              <a:rPr lang="zh-TW" altLang="en-US" sz="1800" u="sng" dirty="0">
                <a:solidFill>
                  <a:schemeClr val="tx1"/>
                </a:solidFill>
              </a:rPr>
              <a:t>）：</a:t>
            </a:r>
            <a:r>
              <a:rPr lang="zh-TW" altLang="en-US" sz="1800" b="0" dirty="0">
                <a:solidFill>
                  <a:schemeClr val="tx1"/>
                </a:solidFill>
              </a:rPr>
              <a:t>一種趨近程式語言的描述方法，並沒有固定語法，每一行約可轉換成一行程式碼，如下所示：</a:t>
            </a:r>
            <a:r>
              <a:rPr lang="en-US" altLang="zh-TW" sz="2200" b="0" dirty="0">
                <a:solidFill>
                  <a:schemeClr val="tx1"/>
                </a:solidFill>
              </a:rPr>
              <a:t/>
            </a:r>
            <a:br>
              <a:rPr lang="en-US" altLang="zh-TW" sz="2200" b="0" dirty="0">
                <a:solidFill>
                  <a:schemeClr val="tx1"/>
                </a:solidFill>
              </a:rPr>
            </a:br>
            <a:endParaRPr lang="zh-TW" altLang="en-US" dirty="0">
              <a:latin typeface="Arial Unicode MS" pitchFamily="34" charset="-120"/>
              <a:cs typeface="+mn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Ch.2.5</a:t>
            </a:r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1040849" y="3758590"/>
            <a:ext cx="3813020" cy="2376264"/>
          </a:xfrm>
          <a:prstGeom prst="rect">
            <a:avLst/>
          </a:prstGeom>
          <a:ln>
            <a:solidFill>
              <a:schemeClr val="accent1"/>
            </a:solidFill>
            <a:prstDash val="sysDash"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6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6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altLang="zh-TW" sz="1600" dirty="0" smtClean="0"/>
              <a:t>1.</a:t>
            </a:r>
            <a:r>
              <a:rPr lang="zh-TW" altLang="en-US" sz="1600" dirty="0" smtClean="0"/>
              <a:t>初始</a:t>
            </a:r>
            <a:r>
              <a:rPr lang="en-US" altLang="zh-TW" sz="1600" dirty="0" smtClean="0"/>
              <a:t>LED</a:t>
            </a:r>
            <a:r>
              <a:rPr lang="zh-TW" altLang="en-US" sz="1600" dirty="0" smtClean="0"/>
              <a:t>亮度變數</a:t>
            </a:r>
            <a:r>
              <a:rPr lang="en-US" altLang="zh-TW" sz="1600" dirty="0" smtClean="0"/>
              <a:t>i=0(</a:t>
            </a:r>
            <a:r>
              <a:rPr lang="zh-TW" altLang="en-US" sz="1600" dirty="0" smtClean="0"/>
              <a:t>全暗</a:t>
            </a:r>
            <a:r>
              <a:rPr lang="en-US" altLang="zh-TW" sz="1600" dirty="0" smtClean="0"/>
              <a:t>)</a:t>
            </a:r>
            <a:endParaRPr lang="en-US" altLang="zh-TW" sz="1600" dirty="0" smtClean="0">
              <a:sym typeface="Wingdings" panose="05000000000000000000" pitchFamily="2" charset="2"/>
            </a:endParaRPr>
          </a:p>
          <a:p>
            <a:pPr marL="0" indent="0">
              <a:buFont typeface="Wingdings"/>
              <a:buNone/>
            </a:pPr>
            <a:r>
              <a:rPr lang="en-US" altLang="zh-TW" sz="1600" dirty="0" smtClean="0">
                <a:sym typeface="Wingdings" panose="05000000000000000000" pitchFamily="2" charset="2"/>
              </a:rPr>
              <a:t>2.</a:t>
            </a:r>
            <a:r>
              <a:rPr lang="en-US" altLang="zh-TW" sz="1600" dirty="0" smtClean="0"/>
              <a:t>LED</a:t>
            </a:r>
            <a:r>
              <a:rPr lang="zh-TW" altLang="en-US" sz="1600" dirty="0" smtClean="0"/>
              <a:t>亮度增減變量值</a:t>
            </a:r>
            <a:r>
              <a:rPr lang="en-US" altLang="zh-TW" sz="1600" dirty="0" smtClean="0"/>
              <a:t>x=5</a:t>
            </a:r>
            <a:endParaRPr lang="en-US" altLang="zh-TW" sz="1600" dirty="0" smtClean="0">
              <a:sym typeface="Wingdings" panose="05000000000000000000" pitchFamily="2" charset="2"/>
            </a:endParaRPr>
          </a:p>
          <a:p>
            <a:pPr marL="0" indent="0">
              <a:buFont typeface="Wingdings"/>
              <a:buNone/>
            </a:pPr>
            <a:r>
              <a:rPr lang="en-US" altLang="zh-TW" sz="1600" dirty="0" smtClean="0">
                <a:sym typeface="Wingdings" panose="05000000000000000000" pitchFamily="2" charset="2"/>
              </a:rPr>
              <a:t>3.</a:t>
            </a:r>
            <a:r>
              <a:rPr lang="zh-TW" altLang="en-US" sz="1600" dirty="0" smtClean="0">
                <a:sym typeface="Wingdings" panose="05000000000000000000" pitchFamily="2" charset="2"/>
              </a:rPr>
              <a:t>判斷迴圈計算是否</a:t>
            </a:r>
            <a:r>
              <a:rPr lang="en-US" altLang="zh-TW" sz="1600" dirty="0" smtClean="0">
                <a:sym typeface="Wingdings" panose="05000000000000000000" pitchFamily="2" charset="2"/>
              </a:rPr>
              <a:t>i=255</a:t>
            </a:r>
            <a:endParaRPr lang="en-US" altLang="zh-TW" sz="1600" dirty="0" smtClean="0"/>
          </a:p>
          <a:p>
            <a:pPr marL="0" indent="0">
              <a:buFont typeface="Wingdings"/>
              <a:buNone/>
            </a:pPr>
            <a:r>
              <a:rPr lang="en-US" altLang="zh-TW" sz="1600" dirty="0" smtClean="0"/>
              <a:t> 3-1.</a:t>
            </a:r>
            <a:r>
              <a:rPr lang="zh-TW" altLang="en-US" sz="1600" dirty="0" smtClean="0"/>
              <a:t>若否，</a:t>
            </a:r>
            <a:r>
              <a:rPr lang="en-US" altLang="zh-TW" sz="1600" dirty="0" smtClean="0"/>
              <a:t>LED</a:t>
            </a:r>
            <a:r>
              <a:rPr lang="zh-TW" altLang="en-US" sz="1600" dirty="0" smtClean="0"/>
              <a:t>做</a:t>
            </a:r>
            <a:r>
              <a:rPr lang="en-US" altLang="zh-TW" sz="1600" dirty="0" smtClean="0"/>
              <a:t>PWM</a:t>
            </a:r>
            <a:r>
              <a:rPr lang="zh-TW" altLang="en-US" sz="1600" dirty="0" smtClean="0"/>
              <a:t>輸出</a:t>
            </a:r>
            <a:endParaRPr lang="en-US" altLang="zh-TW" sz="1600" dirty="0" smtClean="0"/>
          </a:p>
          <a:p>
            <a:pPr marL="0" indent="0">
              <a:buFont typeface="Wingdings"/>
              <a:buNone/>
            </a:pPr>
            <a:r>
              <a:rPr lang="zh-TW" altLang="en-US" sz="1600" dirty="0" smtClean="0"/>
              <a:t>  </a:t>
            </a:r>
            <a:r>
              <a:rPr lang="en-US" altLang="zh-TW" sz="1600" dirty="0" smtClean="0"/>
              <a:t>3-1-1.</a:t>
            </a:r>
            <a:r>
              <a:rPr lang="zh-TW" altLang="en-US" sz="1600" dirty="0" smtClean="0"/>
              <a:t>計算</a:t>
            </a:r>
            <a:r>
              <a:rPr lang="en-US" altLang="zh-TW" sz="1600" dirty="0" smtClean="0"/>
              <a:t>i=</a:t>
            </a:r>
            <a:r>
              <a:rPr lang="en-US" altLang="zh-TW" sz="1600" dirty="0" err="1" smtClean="0"/>
              <a:t>i+x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亮度漸亮</a:t>
            </a:r>
            <a:r>
              <a:rPr lang="en-US" altLang="zh-TW" sz="1600" dirty="0" smtClean="0"/>
              <a:t>)</a:t>
            </a:r>
          </a:p>
          <a:p>
            <a:pPr marL="0" indent="0">
              <a:buFont typeface="Wingdings"/>
              <a:buNone/>
            </a:pPr>
            <a:r>
              <a:rPr lang="en-US" altLang="zh-TW" sz="1600" dirty="0" smtClean="0"/>
              <a:t>  3-1-2.</a:t>
            </a:r>
            <a:r>
              <a:rPr lang="zh-TW" altLang="en-US" sz="1600" dirty="0" smtClean="0"/>
              <a:t>延遲</a:t>
            </a:r>
            <a:r>
              <a:rPr lang="en-US" altLang="zh-TW" sz="1600" dirty="0" smtClean="0"/>
              <a:t>30</a:t>
            </a:r>
            <a:r>
              <a:rPr lang="zh-TW" altLang="en-US" sz="1600" dirty="0" smtClean="0"/>
              <a:t>毫秒後，繼續迴圈步驟</a:t>
            </a:r>
            <a:r>
              <a:rPr lang="en-US" altLang="zh-TW" sz="1600" dirty="0" smtClean="0"/>
              <a:t>3</a:t>
            </a:r>
          </a:p>
          <a:p>
            <a:pPr marL="0" indent="0">
              <a:buFont typeface="Wingdings"/>
              <a:buNone/>
            </a:pPr>
            <a:r>
              <a:rPr lang="en-US" altLang="zh-TW" sz="1600" dirty="0" smtClean="0"/>
              <a:t> 3-2.</a:t>
            </a:r>
            <a:r>
              <a:rPr lang="zh-TW" altLang="en-US" sz="1600" dirty="0" smtClean="0"/>
              <a:t>若是，</a:t>
            </a:r>
            <a:r>
              <a:rPr lang="en-US" altLang="zh-TW" sz="1600" dirty="0" smtClean="0"/>
              <a:t>LED</a:t>
            </a:r>
            <a:r>
              <a:rPr lang="zh-TW" altLang="en-US" sz="1600" dirty="0" smtClean="0"/>
              <a:t>全亮，結束迴圈</a:t>
            </a:r>
            <a:r>
              <a:rPr lang="zh-TW" altLang="en-US" sz="1600" dirty="0" smtClean="0">
                <a:sym typeface="Wingdings" panose="05000000000000000000" pitchFamily="2" charset="2"/>
              </a:rPr>
              <a:t>至步驟</a:t>
            </a:r>
            <a:r>
              <a:rPr lang="en-US" altLang="zh-TW" sz="1600" dirty="0" smtClean="0">
                <a:sym typeface="Wingdings" panose="05000000000000000000" pitchFamily="2" charset="2"/>
              </a:rPr>
              <a:t>4</a:t>
            </a: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499992" y="3614574"/>
            <a:ext cx="4143864" cy="2664296"/>
          </a:xfrm>
          <a:prstGeom prst="rect">
            <a:avLst/>
          </a:prstGeom>
          <a:ln>
            <a:noFill/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6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6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30000"/>
              </a:lnSpc>
              <a:buNone/>
              <a:defRPr/>
            </a:pPr>
            <a:r>
              <a:rPr lang="en-US" altLang="zh-TW" dirty="0">
                <a:solidFill>
                  <a:srgbClr val="3333CC"/>
                </a:solidFill>
              </a:rPr>
              <a:t>/* </a:t>
            </a:r>
            <a:r>
              <a:rPr lang="zh-TW" altLang="en-US" dirty="0">
                <a:solidFill>
                  <a:srgbClr val="3333CC"/>
                </a:solidFill>
              </a:rPr>
              <a:t>計算</a:t>
            </a:r>
            <a:r>
              <a:rPr lang="en-US" altLang="zh-TW" dirty="0">
                <a:solidFill>
                  <a:srgbClr val="3333CC"/>
                </a:solidFill>
              </a:rPr>
              <a:t>1</a:t>
            </a:r>
            <a:r>
              <a:rPr lang="zh-TW" altLang="en-US" dirty="0">
                <a:solidFill>
                  <a:srgbClr val="3333CC"/>
                </a:solidFill>
              </a:rPr>
              <a:t>加到</a:t>
            </a:r>
            <a:r>
              <a:rPr lang="en-US" altLang="zh-TW" dirty="0">
                <a:solidFill>
                  <a:srgbClr val="3333CC"/>
                </a:solidFill>
              </a:rPr>
              <a:t>10 */</a:t>
            </a:r>
          </a:p>
          <a:p>
            <a:pPr lvl="2">
              <a:lnSpc>
                <a:spcPct val="130000"/>
              </a:lnSpc>
              <a:buNone/>
              <a:defRPr/>
            </a:pPr>
            <a:r>
              <a:rPr lang="en-US" altLang="zh-TW" dirty="0">
                <a:solidFill>
                  <a:srgbClr val="3333CC"/>
                </a:solidFill>
              </a:rPr>
              <a:t>Let counter = 1</a:t>
            </a:r>
          </a:p>
          <a:p>
            <a:pPr lvl="2">
              <a:lnSpc>
                <a:spcPct val="130000"/>
              </a:lnSpc>
              <a:buNone/>
              <a:defRPr/>
            </a:pPr>
            <a:r>
              <a:rPr lang="en-US" altLang="zh-TW" dirty="0">
                <a:solidFill>
                  <a:srgbClr val="3333CC"/>
                </a:solidFill>
              </a:rPr>
              <a:t>Let sum = 0</a:t>
            </a:r>
          </a:p>
          <a:p>
            <a:pPr lvl="2">
              <a:lnSpc>
                <a:spcPct val="130000"/>
              </a:lnSpc>
              <a:buNone/>
              <a:defRPr/>
            </a:pPr>
            <a:r>
              <a:rPr lang="en-US" altLang="zh-TW" dirty="0">
                <a:solidFill>
                  <a:srgbClr val="3333CC"/>
                </a:solidFill>
              </a:rPr>
              <a:t>while counter &lt;= 10</a:t>
            </a:r>
          </a:p>
          <a:p>
            <a:pPr lvl="2">
              <a:lnSpc>
                <a:spcPct val="130000"/>
              </a:lnSpc>
              <a:buNone/>
              <a:defRPr/>
            </a:pPr>
            <a:r>
              <a:rPr lang="en-US" altLang="zh-TW" dirty="0">
                <a:solidFill>
                  <a:srgbClr val="3333CC"/>
                </a:solidFill>
              </a:rPr>
              <a:t>    sum = sum + counter</a:t>
            </a:r>
          </a:p>
          <a:p>
            <a:pPr lvl="2">
              <a:lnSpc>
                <a:spcPct val="130000"/>
              </a:lnSpc>
              <a:buNone/>
              <a:defRPr/>
            </a:pPr>
            <a:r>
              <a:rPr lang="en-US" altLang="zh-TW" dirty="0">
                <a:solidFill>
                  <a:srgbClr val="3333CC"/>
                </a:solidFill>
              </a:rPr>
              <a:t>    Add 1 to counter</a:t>
            </a:r>
          </a:p>
          <a:p>
            <a:pPr lvl="2">
              <a:lnSpc>
                <a:spcPct val="130000"/>
              </a:lnSpc>
              <a:buNone/>
              <a:defRPr/>
            </a:pPr>
            <a:r>
              <a:rPr lang="en-US" altLang="zh-TW" dirty="0">
                <a:solidFill>
                  <a:srgbClr val="3333CC"/>
                </a:solidFill>
              </a:rPr>
              <a:t>Output the sum       /* </a:t>
            </a:r>
            <a:r>
              <a:rPr lang="zh-TW" altLang="en-US" dirty="0">
                <a:solidFill>
                  <a:srgbClr val="3333CC"/>
                </a:solidFill>
              </a:rPr>
              <a:t>顯示結果 *</a:t>
            </a:r>
            <a:r>
              <a:rPr lang="en-US" altLang="zh-TW" dirty="0">
                <a:solidFill>
                  <a:srgbClr val="3333CC"/>
                </a:solidFill>
              </a:rPr>
              <a:t>/</a:t>
            </a:r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1115616" y="3389258"/>
            <a:ext cx="247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演算法步驟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220072" y="3356992"/>
            <a:ext cx="247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虛擬碼</a:t>
            </a:r>
          </a:p>
        </p:txBody>
      </p:sp>
    </p:spTree>
    <p:extLst>
      <p:ext uri="{BB962C8B-B14F-4D97-AF65-F5344CB8AC3E}">
        <p14:creationId xmlns:p14="http://schemas.microsoft.com/office/powerpoint/2010/main" val="205265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流程圖符號</a:t>
            </a:r>
            <a:r>
              <a:rPr lang="en-US" altLang="zh-TW" dirty="0"/>
              <a:t>(1)</a:t>
            </a:r>
          </a:p>
        </p:txBody>
      </p:sp>
      <p:sp>
        <p:nvSpPr>
          <p:cNvPr id="27653" name="Rectangle 1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4" name="Rectangle 1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5" name="Rectangle 2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6" name="Rectangle 2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7" name="Rectangle 3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8" name="Rectangle 3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9" name="Rectangle 3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60" name="Rectangle 4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69" name="Rectangle 58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0" name="Rectangle 58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1" name="Rectangle 58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2" name="Rectangle 59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3" name="Rectangle 59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4" name="Rectangle 60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5" name="Rectangle 60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6" name="Rectangle 60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198638"/>
              </p:ext>
            </p:extLst>
          </p:nvPr>
        </p:nvGraphicFramePr>
        <p:xfrm>
          <a:off x="971600" y="1397000"/>
          <a:ext cx="7344816" cy="404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62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362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362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096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符號</a:t>
                      </a:r>
                      <a:endParaRPr kumimoji="0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名　　稱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意　　義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範　　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9645">
                <a:tc>
                  <a:txBody>
                    <a:bodyPr/>
                    <a:lstStyle/>
                    <a:p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開始 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(Start)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終止 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(End)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表示程式的開始或結束 </a:t>
                      </a: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9645">
                <a:tc>
                  <a:txBody>
                    <a:bodyPr/>
                    <a:lstStyle/>
                    <a:p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路徑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(Path)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表示流程進行的方向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9645">
                <a:tc>
                  <a:txBody>
                    <a:bodyPr/>
                    <a:lstStyle/>
                    <a:p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輸入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(Input)</a:t>
                      </a:r>
                      <a:b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輸出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(Output)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表示資料的輸入或結果的輸出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9645">
                <a:tc>
                  <a:txBody>
                    <a:bodyPr/>
                    <a:lstStyle/>
                    <a:p>
                      <a:endParaRPr lang="zh-TW" altLang="en-US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處理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(Process)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/>
                      </a:r>
                      <a:b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表示執行或處理某一項工作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" name="流程圖: 結束點 32"/>
          <p:cNvSpPr>
            <a:spLocks noChangeArrowheads="1"/>
          </p:cNvSpPr>
          <p:nvPr/>
        </p:nvSpPr>
        <p:spPr bwMode="auto">
          <a:xfrm>
            <a:off x="1408112" y="2485389"/>
            <a:ext cx="993775" cy="354013"/>
          </a:xfrm>
          <a:prstGeom prst="flowChartTerminator">
            <a:avLst/>
          </a:prstGeom>
          <a:solidFill>
            <a:srgbClr val="FFBD5D"/>
          </a:solidFill>
          <a:ln w="25400" algn="ctr">
            <a:solidFill>
              <a:srgbClr val="FF9966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4" name="流程圖: 結束點 33"/>
          <p:cNvSpPr>
            <a:spLocks noChangeArrowheads="1"/>
          </p:cNvSpPr>
          <p:nvPr/>
        </p:nvSpPr>
        <p:spPr bwMode="auto">
          <a:xfrm>
            <a:off x="6890603" y="2420888"/>
            <a:ext cx="995363" cy="355600"/>
          </a:xfrm>
          <a:prstGeom prst="flowChartTerminator">
            <a:avLst/>
          </a:prstGeom>
          <a:solidFill>
            <a:srgbClr val="FFBD5D"/>
          </a:solidFill>
          <a:ln w="25400" algn="ctr">
            <a:solidFill>
              <a:srgbClr val="FF9966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TW" sz="1800" dirty="0">
                <a:solidFill>
                  <a:srgbClr val="000000"/>
                </a:solidFill>
                <a:latin typeface="+mn-lt"/>
                <a:ea typeface="+mn-ea"/>
              </a:rPr>
              <a:t>start</a:t>
            </a:r>
            <a:endParaRPr lang="zh-TW" altLang="en-US" sz="180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cxnSp>
        <p:nvCxnSpPr>
          <p:cNvPr id="35" name="直線單箭頭接點 11"/>
          <p:cNvCxnSpPr>
            <a:cxnSpLocks noChangeShapeType="1"/>
          </p:cNvCxnSpPr>
          <p:nvPr/>
        </p:nvCxnSpPr>
        <p:spPr bwMode="auto">
          <a:xfrm>
            <a:off x="1408112" y="3501008"/>
            <a:ext cx="790575" cy="1588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直線單箭頭接點 19"/>
          <p:cNvCxnSpPr>
            <a:cxnSpLocks noChangeShapeType="1"/>
          </p:cNvCxnSpPr>
          <p:nvPr/>
        </p:nvCxnSpPr>
        <p:spPr bwMode="auto">
          <a:xfrm rot="16200000" flipH="1">
            <a:off x="6592154" y="3493865"/>
            <a:ext cx="609600" cy="14287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直線單箭頭接點 20"/>
          <p:cNvCxnSpPr>
            <a:cxnSpLocks noChangeShapeType="1"/>
          </p:cNvCxnSpPr>
          <p:nvPr/>
        </p:nvCxnSpPr>
        <p:spPr bwMode="auto">
          <a:xfrm>
            <a:off x="7189788" y="3627438"/>
            <a:ext cx="788987" cy="1587"/>
          </a:xfrm>
          <a:prstGeom prst="straightConnector1">
            <a:avLst/>
          </a:prstGeom>
          <a:noFill/>
          <a:ln w="19050" algn="ctr">
            <a:solidFill>
              <a:srgbClr val="0000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流程圖: 資料 22"/>
          <p:cNvSpPr>
            <a:spLocks noChangeArrowheads="1"/>
          </p:cNvSpPr>
          <p:nvPr/>
        </p:nvSpPr>
        <p:spPr bwMode="auto">
          <a:xfrm>
            <a:off x="1183004" y="4077072"/>
            <a:ext cx="1247775" cy="393700"/>
          </a:xfrm>
          <a:prstGeom prst="flowChartInputOutput">
            <a:avLst/>
          </a:prstGeom>
          <a:solidFill>
            <a:srgbClr val="B3F2FF"/>
          </a:solidFill>
          <a:ln w="25400" algn="ctr">
            <a:solidFill>
              <a:srgbClr val="3366FF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endParaRPr lang="zh-TW" altLang="en-US" sz="1600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9" name="流程圖: 資料 38"/>
          <p:cNvSpPr>
            <a:spLocks noChangeArrowheads="1"/>
          </p:cNvSpPr>
          <p:nvPr/>
        </p:nvSpPr>
        <p:spPr bwMode="auto">
          <a:xfrm>
            <a:off x="6462771" y="3970710"/>
            <a:ext cx="1853645" cy="500062"/>
          </a:xfrm>
          <a:prstGeom prst="flowChartInputOutput">
            <a:avLst/>
          </a:prstGeom>
          <a:solidFill>
            <a:srgbClr val="B3F2FF"/>
          </a:solidFill>
          <a:ln w="25400" algn="ctr">
            <a:solidFill>
              <a:srgbClr val="3366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輸出總和</a:t>
            </a:r>
          </a:p>
        </p:txBody>
      </p:sp>
      <p:sp>
        <p:nvSpPr>
          <p:cNvPr id="40" name="流程圖: 程序 39"/>
          <p:cNvSpPr>
            <a:spLocks noChangeArrowheads="1"/>
          </p:cNvSpPr>
          <p:nvPr/>
        </p:nvSpPr>
        <p:spPr bwMode="auto">
          <a:xfrm>
            <a:off x="1363978" y="4797152"/>
            <a:ext cx="885825" cy="554037"/>
          </a:xfrm>
          <a:prstGeom prst="flowChartProcess">
            <a:avLst/>
          </a:prstGeom>
          <a:solidFill>
            <a:srgbClr val="FFFF99"/>
          </a:solidFill>
          <a:ln w="25400" algn="ctr">
            <a:solidFill>
              <a:srgbClr val="CC99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流程圖: 程序 23"/>
          <p:cNvSpPr>
            <a:spLocks noChangeArrowheads="1"/>
          </p:cNvSpPr>
          <p:nvPr/>
        </p:nvSpPr>
        <p:spPr bwMode="auto">
          <a:xfrm>
            <a:off x="6889810" y="4725144"/>
            <a:ext cx="885825" cy="555625"/>
          </a:xfrm>
          <a:prstGeom prst="flowChartProcess">
            <a:avLst/>
          </a:prstGeom>
          <a:solidFill>
            <a:srgbClr val="FFFF99"/>
          </a:solidFill>
          <a:ln w="25400" algn="ctr">
            <a:solidFill>
              <a:srgbClr val="CC99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1800" dirty="0">
                <a:solidFill>
                  <a:srgbClr val="080808"/>
                </a:solidFill>
                <a:ea typeface="標楷體" pitchFamily="65" charset="-120"/>
              </a:rPr>
              <a:t>s=s+1</a:t>
            </a:r>
            <a:endParaRPr lang="zh-TW" altLang="en-US" sz="1800" dirty="0">
              <a:solidFill>
                <a:srgbClr val="080808"/>
              </a:solidFill>
              <a:ea typeface="標楷體" pitchFamily="65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="" xmlns:a16="http://schemas.microsoft.com/office/drawing/2014/main" id="{4CB937D6-5D6D-894A-A1C2-762E6CC2569E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Ch.3.1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8819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流程圖符號</a:t>
            </a:r>
            <a:r>
              <a:rPr lang="en-US" altLang="zh-TW" dirty="0"/>
              <a:t>(2)</a:t>
            </a:r>
          </a:p>
        </p:txBody>
      </p:sp>
      <p:sp>
        <p:nvSpPr>
          <p:cNvPr id="27653" name="Rectangle 15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4" name="Rectangle 19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5" name="Rectangle 23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6" name="Rectangle 27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7" name="Rectangle 31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8" name="Rectangle 35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59" name="Rectangle 39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60" name="Rectangle 43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69" name="Rectangle 581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0" name="Rectangle 585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1" name="Rectangle 589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2" name="Rectangle 593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3" name="Rectangle 597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4" name="Rectangle 601"/>
          <p:cNvSpPr>
            <a:spLocks noChangeArrowheads="1"/>
          </p:cNvSpPr>
          <p:nvPr/>
        </p:nvSpPr>
        <p:spPr bwMode="auto">
          <a:xfrm>
            <a:off x="1688976" y="1563398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5" name="Rectangle 60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7676" name="Rectangle 60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TW" altLang="en-US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361501"/>
              </p:ext>
            </p:extLst>
          </p:nvPr>
        </p:nvGraphicFramePr>
        <p:xfrm>
          <a:off x="866376" y="1406459"/>
          <a:ext cx="7666064" cy="458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54389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名　　稱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意　　義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範　　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6564"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決策判斷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(Decision)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針對某一條件進行判斷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15684"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迴圈 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(Loop)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表示迴圈控制變數的初始值及終值</a:t>
                      </a: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78748"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副程式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(Subroutine)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用以表示一群已經定義流程的組合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16564"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報表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(Document)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指列印出的報表文件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流程圖: 決策 9"/>
          <p:cNvSpPr>
            <a:spLocks noChangeArrowheads="1"/>
          </p:cNvSpPr>
          <p:nvPr/>
        </p:nvSpPr>
        <p:spPr bwMode="auto">
          <a:xfrm>
            <a:off x="1115616" y="2204864"/>
            <a:ext cx="623887" cy="539750"/>
          </a:xfrm>
          <a:prstGeom prst="flowChartDecision">
            <a:avLst/>
          </a:prstGeom>
          <a:solidFill>
            <a:srgbClr val="B7D61C"/>
          </a:solidFill>
          <a:ln w="25400" algn="ctr">
            <a:solidFill>
              <a:srgbClr val="808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endParaRPr lang="zh-TW" altLang="en-US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25" name="流程圖: 決策 24"/>
          <p:cNvSpPr>
            <a:spLocks noChangeArrowheads="1"/>
          </p:cNvSpPr>
          <p:nvPr/>
        </p:nvSpPr>
        <p:spPr bwMode="auto">
          <a:xfrm>
            <a:off x="6660232" y="2204864"/>
            <a:ext cx="1538287" cy="539750"/>
          </a:xfrm>
          <a:prstGeom prst="flowChartDecision">
            <a:avLst/>
          </a:prstGeom>
          <a:solidFill>
            <a:srgbClr val="B7D61C"/>
          </a:solidFill>
          <a:ln w="25400" algn="ctr">
            <a:solidFill>
              <a:srgbClr val="808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1800" dirty="0">
                <a:solidFill>
                  <a:srgbClr val="000000"/>
                </a:solidFill>
                <a:latin typeface="+mn-lt"/>
                <a:ea typeface="+mn-ea"/>
              </a:rPr>
              <a:t>A&gt;B</a:t>
            </a:r>
            <a:endParaRPr lang="zh-TW" altLang="en-US" sz="180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26" name="AutoShape 43"/>
          <p:cNvSpPr>
            <a:spLocks noChangeArrowheads="1"/>
          </p:cNvSpPr>
          <p:nvPr/>
        </p:nvSpPr>
        <p:spPr bwMode="auto">
          <a:xfrm>
            <a:off x="936724" y="3284984"/>
            <a:ext cx="1042988" cy="514350"/>
          </a:xfrm>
          <a:prstGeom prst="flowChartPreparation">
            <a:avLst/>
          </a:prstGeom>
          <a:solidFill>
            <a:srgbClr val="EBE1FF"/>
          </a:solidFill>
          <a:ln w="28575" algn="ctr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>
              <a:solidFill>
                <a:srgbClr val="080808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6726311" y="3037904"/>
            <a:ext cx="1662113" cy="1111176"/>
            <a:chOff x="6569425" y="3134651"/>
            <a:chExt cx="1662113" cy="1111176"/>
          </a:xfrm>
        </p:grpSpPr>
        <p:sp>
          <p:nvSpPr>
            <p:cNvPr id="27" name="AutoShape 43"/>
            <p:cNvSpPr>
              <a:spLocks noChangeArrowheads="1"/>
            </p:cNvSpPr>
            <p:nvPr/>
          </p:nvSpPr>
          <p:spPr bwMode="auto">
            <a:xfrm>
              <a:off x="6850413" y="3134651"/>
              <a:ext cx="1381125" cy="514350"/>
            </a:xfrm>
            <a:prstGeom prst="flowChartPreparation">
              <a:avLst/>
            </a:prstGeom>
            <a:solidFill>
              <a:srgbClr val="EBE1FF"/>
            </a:solidFill>
            <a:ln w="28575">
              <a:solidFill>
                <a:srgbClr val="80008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sz="1200" dirty="0">
                  <a:solidFill>
                    <a:srgbClr val="080808"/>
                  </a:solidFill>
                  <a:latin typeface="標楷體" pitchFamily="65" charset="-120"/>
                  <a:ea typeface="標楷體" pitchFamily="65" charset="-120"/>
                </a:rPr>
                <a:t>For</a:t>
              </a:r>
              <a:r>
                <a:rPr lang="zh-TW" altLang="en-US" sz="1200" dirty="0">
                  <a:solidFill>
                    <a:srgbClr val="080808"/>
                  </a:solidFill>
                  <a:latin typeface="標楷體" pitchFamily="65" charset="-120"/>
                  <a:ea typeface="標楷體" pitchFamily="65" charset="-120"/>
                </a:rPr>
                <a:t>＝</a:t>
              </a:r>
              <a:r>
                <a:rPr lang="en-US" altLang="zh-TW" sz="1200" dirty="0" err="1">
                  <a:solidFill>
                    <a:srgbClr val="080808"/>
                  </a:solidFill>
                  <a:latin typeface="標楷體" pitchFamily="65" charset="-120"/>
                  <a:ea typeface="標楷體" pitchFamily="65" charset="-120"/>
                </a:rPr>
                <a:t>i</a:t>
              </a:r>
              <a:r>
                <a:rPr lang="en-US" altLang="zh-TW" sz="1200" dirty="0">
                  <a:solidFill>
                    <a:srgbClr val="080808"/>
                  </a:solidFill>
                  <a:latin typeface="標楷體" pitchFamily="65" charset="-120"/>
                  <a:ea typeface="標楷體" pitchFamily="65" charset="-120"/>
                </a:rPr>
                <a:t> To 10</a:t>
              </a:r>
              <a:endParaRPr lang="zh-TW" altLang="en-US" sz="1200" dirty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8" name="橢圓 18"/>
            <p:cNvSpPr>
              <a:spLocks noChangeArrowheads="1"/>
            </p:cNvSpPr>
            <p:nvPr/>
          </p:nvSpPr>
          <p:spPr bwMode="auto">
            <a:xfrm>
              <a:off x="7421594" y="3926739"/>
              <a:ext cx="346075" cy="319088"/>
            </a:xfrm>
            <a:prstGeom prst="ellipse">
              <a:avLst/>
            </a:prstGeom>
            <a:solidFill>
              <a:srgbClr val="EBE1FF"/>
            </a:solidFill>
            <a:ln w="28575" algn="ctr">
              <a:solidFill>
                <a:srgbClr val="80008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sz="1800" dirty="0" err="1">
                  <a:solidFill>
                    <a:srgbClr val="080808"/>
                  </a:solidFill>
                  <a:latin typeface="標楷體" pitchFamily="65" charset="-120"/>
                  <a:ea typeface="標楷體" pitchFamily="65" charset="-120"/>
                </a:rPr>
                <a:t>i</a:t>
              </a:r>
              <a:endParaRPr lang="zh-TW" altLang="en-US" sz="1800" dirty="0">
                <a:solidFill>
                  <a:srgbClr val="080808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cxnSp>
          <p:nvCxnSpPr>
            <p:cNvPr id="29" name="肘形接點 22"/>
            <p:cNvCxnSpPr>
              <a:cxnSpLocks noChangeShapeType="1"/>
            </p:cNvCxnSpPr>
            <p:nvPr/>
          </p:nvCxnSpPr>
          <p:spPr bwMode="auto">
            <a:xfrm rot="10800000">
              <a:off x="6601903" y="3413183"/>
              <a:ext cx="803275" cy="673100"/>
            </a:xfrm>
            <a:prstGeom prst="bentConnector3">
              <a:avLst>
                <a:gd name="adj1" fmla="val 100000"/>
              </a:avLst>
            </a:prstGeom>
            <a:noFill/>
            <a:ln w="19050" algn="ctr">
              <a:solidFill>
                <a:srgbClr val="000000"/>
              </a:solidFill>
              <a:miter lim="800000"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直線單箭頭接點 33"/>
            <p:cNvCxnSpPr>
              <a:cxnSpLocks noChangeShapeType="1"/>
            </p:cNvCxnSpPr>
            <p:nvPr/>
          </p:nvCxnSpPr>
          <p:spPr bwMode="auto">
            <a:xfrm>
              <a:off x="6569425" y="3391826"/>
              <a:ext cx="280988" cy="9525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1" name="流程圖: 預設處理作業 14"/>
          <p:cNvSpPr>
            <a:spLocks noChangeArrowheads="1"/>
          </p:cNvSpPr>
          <p:nvPr/>
        </p:nvSpPr>
        <p:spPr bwMode="auto">
          <a:xfrm>
            <a:off x="929357" y="4437112"/>
            <a:ext cx="1122363" cy="430212"/>
          </a:xfrm>
          <a:prstGeom prst="flowChartPredefinedProcess">
            <a:avLst/>
          </a:prstGeom>
          <a:solidFill>
            <a:srgbClr val="C5CFFF"/>
          </a:solidFill>
          <a:ln w="25400" algn="ctr">
            <a:solidFill>
              <a:srgbClr val="0033C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endParaRPr lang="zh-TW" altLang="en-US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2" name="流程圖: 預設處理作業 31"/>
          <p:cNvSpPr>
            <a:spLocks noChangeArrowheads="1"/>
          </p:cNvSpPr>
          <p:nvPr/>
        </p:nvSpPr>
        <p:spPr bwMode="auto">
          <a:xfrm>
            <a:off x="6739288" y="4400401"/>
            <a:ext cx="1492250" cy="612775"/>
          </a:xfrm>
          <a:prstGeom prst="flowChartPredefinedProcess">
            <a:avLst/>
          </a:prstGeom>
          <a:solidFill>
            <a:srgbClr val="C5CFFF"/>
          </a:solidFill>
          <a:ln w="25400" algn="ctr">
            <a:solidFill>
              <a:srgbClr val="0033CC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查詢成績</a:t>
            </a:r>
          </a:p>
        </p:txBody>
      </p:sp>
      <p:sp>
        <p:nvSpPr>
          <p:cNvPr id="33" name="流程圖: 文件 15"/>
          <p:cNvSpPr>
            <a:spLocks noChangeArrowheads="1"/>
          </p:cNvSpPr>
          <p:nvPr/>
        </p:nvSpPr>
        <p:spPr bwMode="auto">
          <a:xfrm>
            <a:off x="1018134" y="5459189"/>
            <a:ext cx="817562" cy="346075"/>
          </a:xfrm>
          <a:prstGeom prst="flowChartDocument">
            <a:avLst/>
          </a:prstGeom>
          <a:solidFill>
            <a:srgbClr val="A5F9A9"/>
          </a:solidFill>
          <a:ln w="25400" algn="ctr">
            <a:solidFill>
              <a:srgbClr val="339966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endParaRPr lang="zh-TW" altLang="en-US">
              <a:solidFill>
                <a:srgbClr val="000000"/>
              </a:solidFill>
              <a:ea typeface="標楷體" pitchFamily="65" charset="-120"/>
            </a:endParaRPr>
          </a:p>
        </p:txBody>
      </p:sp>
      <p:sp>
        <p:nvSpPr>
          <p:cNvPr id="34" name="流程圖: 文件 33"/>
          <p:cNvSpPr>
            <a:spLocks noChangeArrowheads="1"/>
          </p:cNvSpPr>
          <p:nvPr/>
        </p:nvSpPr>
        <p:spPr bwMode="auto">
          <a:xfrm>
            <a:off x="6786119" y="5280372"/>
            <a:ext cx="1398588" cy="596900"/>
          </a:xfrm>
          <a:prstGeom prst="flowChartDocument">
            <a:avLst/>
          </a:prstGeom>
          <a:solidFill>
            <a:srgbClr val="A5F9A9"/>
          </a:solidFill>
          <a:ln w="25400" algn="ctr">
            <a:solidFill>
              <a:srgbClr val="339966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印出成績單</a:t>
            </a:r>
          </a:p>
        </p:txBody>
      </p:sp>
      <p:sp>
        <p:nvSpPr>
          <p:cNvPr id="35" name="文字方塊 34">
            <a:extLst>
              <a:ext uri="{FF2B5EF4-FFF2-40B4-BE49-F238E27FC236}">
                <a16:creationId xmlns="" xmlns:a16="http://schemas.microsoft.com/office/drawing/2014/main" id="{C50888CC-17D4-8746-8E81-E65F8C743FD0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Ch.3.2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6604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程式流程三種結構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63" y="1661984"/>
            <a:ext cx="7012674" cy="3534033"/>
          </a:xfrm>
        </p:spPr>
      </p:pic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2391DB56-90DB-9449-B0DC-50F85E3DD016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5724128" y="472514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重覆結構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(Iteration)</a:t>
            </a:r>
            <a:endParaRPr lang="zh-TW" altLang="en-US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491880" y="4725144"/>
            <a:ext cx="2223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選擇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結構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Selection)</a:t>
            </a:r>
            <a:endParaRPr lang="zh-TW" altLang="en-US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187624" y="472514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循序結構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(Sequence)</a:t>
            </a:r>
            <a:endParaRPr lang="zh-TW" altLang="en-US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588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程式流程三種結構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循序結構</a:t>
            </a:r>
            <a:r>
              <a:rPr lang="en-US" altLang="zh-TW" sz="2400" dirty="0">
                <a:solidFill>
                  <a:srgbClr val="0070C0"/>
                </a:solidFill>
              </a:rPr>
              <a:t> </a:t>
            </a:r>
            <a:r>
              <a:rPr lang="en-US" altLang="zh-TW" dirty="0">
                <a:solidFill>
                  <a:srgbClr val="0070C0"/>
                </a:solidFill>
              </a:rPr>
              <a:t>Sequence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15193" y="1527061"/>
            <a:ext cx="6707088" cy="4566808"/>
          </a:xfrm>
        </p:spPr>
        <p:txBody>
          <a:bodyPr/>
          <a:lstStyle/>
          <a:p>
            <a:pPr marL="358775" indent="-358775">
              <a:buFont typeface="Wingdings" pitchFamily="2" charset="2"/>
              <a:buChar char="Ø"/>
            </a:pPr>
            <a:r>
              <a:rPr lang="zh-TW" altLang="en-US" dirty="0"/>
              <a:t>循序結構（</a:t>
            </a:r>
            <a:r>
              <a:rPr lang="en-US" altLang="zh-TW" dirty="0"/>
              <a:t>Sequence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pPr marL="358775" indent="-358775">
              <a:buFont typeface="Wingdings" pitchFamily="2" charset="2"/>
              <a:buChar char="Ø"/>
            </a:pPr>
            <a:r>
              <a:rPr lang="zh-TW" altLang="en-US" dirty="0" smtClean="0"/>
              <a:t>意義</a:t>
            </a:r>
            <a:r>
              <a:rPr lang="zh-TW" altLang="en-US" dirty="0"/>
              <a:t>：處理程序循序進行。</a:t>
            </a:r>
          </a:p>
          <a:p>
            <a:pPr marL="812800" indent="-812800">
              <a:buNone/>
            </a:pPr>
            <a:endParaRPr lang="zh-TW" altLang="en-US" b="1" dirty="0">
              <a:ea typeface="標楷體" pitchFamily="65" charset="-120"/>
            </a:endParaRPr>
          </a:p>
          <a:p>
            <a:pPr marL="812800" indent="-812800">
              <a:buNone/>
            </a:pPr>
            <a:endParaRPr lang="zh-TW" altLang="en-US" b="1" dirty="0">
              <a:solidFill>
                <a:srgbClr val="800080"/>
              </a:solidFill>
              <a:ea typeface="標楷體" pitchFamily="65" charset="-120"/>
            </a:endParaRPr>
          </a:p>
          <a:p>
            <a:pPr marL="812800" indent="-812800">
              <a:buNone/>
            </a:pPr>
            <a:endParaRPr lang="zh-TW" altLang="en-US" b="1" dirty="0">
              <a:solidFill>
                <a:srgbClr val="800080"/>
              </a:solidFill>
              <a:ea typeface="標楷體" pitchFamily="65" charset="-120"/>
            </a:endParaRPr>
          </a:p>
          <a:p>
            <a:pPr marL="812800" indent="-812800">
              <a:buNone/>
            </a:pPr>
            <a:endParaRPr lang="zh-TW" altLang="en-US" b="1" dirty="0">
              <a:solidFill>
                <a:srgbClr val="800080"/>
              </a:solidFill>
              <a:ea typeface="標楷體" pitchFamily="65" charset="-120"/>
            </a:endParaRPr>
          </a:p>
          <a:p>
            <a:pPr marL="812800" indent="-812800">
              <a:buNone/>
            </a:pPr>
            <a:endParaRPr lang="zh-TW" altLang="en-US" b="1" dirty="0">
              <a:solidFill>
                <a:srgbClr val="800080"/>
              </a:solidFill>
              <a:ea typeface="標楷體" pitchFamily="65" charset="-120"/>
            </a:endParaRPr>
          </a:p>
          <a:p>
            <a:pPr marL="812800" indent="-812800">
              <a:buNone/>
            </a:pPr>
            <a:endParaRPr lang="zh-TW" altLang="en-US" b="1" dirty="0">
              <a:solidFill>
                <a:srgbClr val="800080"/>
              </a:solidFill>
              <a:ea typeface="標楷體" pitchFamily="65" charset="-120"/>
            </a:endParaRPr>
          </a:p>
          <a:p>
            <a:pPr marL="812800" indent="-812800">
              <a:buNone/>
            </a:pPr>
            <a:r>
              <a:rPr lang="zh-TW" altLang="en-US" b="1" dirty="0">
                <a:solidFill>
                  <a:srgbClr val="800080"/>
                </a:solidFill>
                <a:ea typeface="標楷體" pitchFamily="65" charset="-120"/>
              </a:rPr>
              <a:t>    </a:t>
            </a:r>
          </a:p>
          <a:p>
            <a:pPr marL="812800" indent="-812800">
              <a:buNone/>
            </a:pPr>
            <a:r>
              <a:rPr lang="zh-TW" altLang="en-US" b="1" dirty="0">
                <a:solidFill>
                  <a:srgbClr val="800080"/>
                </a:solidFill>
                <a:ea typeface="標楷體" pitchFamily="65" charset="-120"/>
              </a:rPr>
              <a:t>   </a:t>
            </a:r>
            <a:endParaRPr lang="en-US" altLang="zh-TW" sz="2400" b="1" dirty="0">
              <a:ea typeface="標楷體" pitchFamily="65" charset="-120"/>
            </a:endParaRPr>
          </a:p>
          <a:p>
            <a:endParaRPr lang="zh-TW" altLang="en-US" dirty="0"/>
          </a:p>
        </p:txBody>
      </p:sp>
      <p:sp>
        <p:nvSpPr>
          <p:cNvPr id="10244" name="Rectangle 1027"/>
          <p:cNvSpPr>
            <a:spLocks noChangeArrowheads="1"/>
          </p:cNvSpPr>
          <p:nvPr/>
        </p:nvSpPr>
        <p:spPr bwMode="auto">
          <a:xfrm>
            <a:off x="179388" y="1556792"/>
            <a:ext cx="8713787" cy="458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8775" indent="-358775">
              <a:spcBef>
                <a:spcPct val="20000"/>
              </a:spcBef>
              <a:buFont typeface="Wingdings" pitchFamily="2" charset="2"/>
              <a:buChar char="Ø"/>
            </a:pPr>
            <a:endParaRPr lang="en-US" altLang="zh-TW" sz="2800" b="1" dirty="0">
              <a:ea typeface="標楷體" pitchFamily="65" charset="-120"/>
            </a:endParaRPr>
          </a:p>
        </p:txBody>
      </p:sp>
      <p:sp>
        <p:nvSpPr>
          <p:cNvPr id="10245" name="Rectangle 102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46" name="Rectangle 102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47" name="Rectangle 1030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48" name="Rectangle 103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49" name="Rectangle 1032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0" name="Rectangle 103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1" name="Rectangle 103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2" name="Rectangle 103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3" name="Rectangle 104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4" name="Rectangle 104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5" name="Rectangle 104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6" name="Rectangle 104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7" name="Rectangle 104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8" name="Rectangle 104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59" name="Rectangle 1050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0260" name="Rectangle 105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3370263" y="2995613"/>
            <a:ext cx="2160587" cy="576263"/>
          </a:xfrm>
          <a:prstGeom prst="rect">
            <a:avLst/>
          </a:prstGeom>
          <a:solidFill>
            <a:srgbClr val="FFFF99"/>
          </a:solidFill>
          <a:ln w="25400" algn="ctr">
            <a:solidFill>
              <a:srgbClr val="CC99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dirty="0">
                <a:solidFill>
                  <a:srgbClr val="080808"/>
                </a:solidFill>
                <a:ea typeface="標楷體" pitchFamily="65" charset="-120"/>
              </a:rPr>
              <a:t>處理程序</a:t>
            </a:r>
            <a:r>
              <a:rPr lang="en-US" altLang="zh-TW" dirty="0">
                <a:solidFill>
                  <a:srgbClr val="080808"/>
                </a:solidFill>
                <a:ea typeface="標楷體" pitchFamily="65" charset="-120"/>
              </a:rPr>
              <a:t>1</a:t>
            </a: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3370263" y="4071942"/>
            <a:ext cx="2160587" cy="576263"/>
          </a:xfrm>
          <a:prstGeom prst="rect">
            <a:avLst/>
          </a:prstGeom>
          <a:solidFill>
            <a:srgbClr val="FFFF99"/>
          </a:solidFill>
          <a:ln w="25400" algn="ctr">
            <a:solidFill>
              <a:srgbClr val="CC99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dirty="0">
                <a:solidFill>
                  <a:srgbClr val="080808"/>
                </a:solidFill>
                <a:ea typeface="標楷體" pitchFamily="65" charset="-120"/>
              </a:rPr>
              <a:t>處理程序</a:t>
            </a:r>
            <a:r>
              <a:rPr lang="en-US" altLang="zh-TW" dirty="0">
                <a:solidFill>
                  <a:srgbClr val="080808"/>
                </a:solidFill>
                <a:ea typeface="標楷體" pitchFamily="65" charset="-120"/>
              </a:rPr>
              <a:t>2</a:t>
            </a:r>
          </a:p>
        </p:txBody>
      </p:sp>
      <p:sp>
        <p:nvSpPr>
          <p:cNvPr id="30" name="Line 15"/>
          <p:cNvSpPr>
            <a:spLocks noChangeShapeType="1"/>
          </p:cNvSpPr>
          <p:nvPr/>
        </p:nvSpPr>
        <p:spPr bwMode="auto">
          <a:xfrm flipH="1">
            <a:off x="4449763" y="2520947"/>
            <a:ext cx="0" cy="407987"/>
          </a:xfrm>
          <a:prstGeom prst="line">
            <a:avLst/>
          </a:prstGeom>
          <a:noFill/>
          <a:ln w="12700">
            <a:solidFill>
              <a:srgbClr val="2B2745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 flipH="1">
            <a:off x="4451350" y="3643314"/>
            <a:ext cx="0" cy="407987"/>
          </a:xfrm>
          <a:prstGeom prst="line">
            <a:avLst/>
          </a:prstGeom>
          <a:noFill/>
          <a:ln w="12700">
            <a:solidFill>
              <a:srgbClr val="2B2745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Line 17"/>
          <p:cNvSpPr>
            <a:spLocks noChangeShapeType="1"/>
          </p:cNvSpPr>
          <p:nvPr/>
        </p:nvSpPr>
        <p:spPr bwMode="auto">
          <a:xfrm flipH="1">
            <a:off x="4451350" y="4714884"/>
            <a:ext cx="0" cy="407987"/>
          </a:xfrm>
          <a:prstGeom prst="line">
            <a:avLst/>
          </a:prstGeom>
          <a:noFill/>
          <a:ln w="12700">
            <a:solidFill>
              <a:srgbClr val="2B2745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1763688" y="5112231"/>
            <a:ext cx="2519363" cy="954107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solidFill>
                  <a:srgbClr val="583F00"/>
                </a:solidFill>
              </a:rPr>
              <a:t>Do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1;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Then Do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2</a:t>
            </a:r>
          </a:p>
          <a:p>
            <a:pPr>
              <a:spcBef>
                <a:spcPct val="50000"/>
              </a:spcBef>
            </a:pPr>
            <a:endParaRPr lang="en-US" altLang="zh-TW" sz="1600" b="1" dirty="0">
              <a:solidFill>
                <a:srgbClr val="583F00"/>
              </a:solidFill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="" xmlns:a16="http://schemas.microsoft.com/office/drawing/2014/main" id="{AEBE3EFC-D7B2-404F-A3AD-61D02449E992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2528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循序結構</a:t>
            </a:r>
            <a:r>
              <a:rPr lang="en-US" altLang="zh-TW" dirty="0"/>
              <a:t> Sequence</a:t>
            </a:r>
            <a:r>
              <a:rPr lang="en-US" altLang="zh-TW" dirty="0">
                <a:solidFill>
                  <a:srgbClr val="0070C0"/>
                </a:solidFill>
              </a:rPr>
              <a:t/>
            </a:r>
            <a:br>
              <a:rPr lang="en-US" altLang="zh-TW" dirty="0">
                <a:solidFill>
                  <a:srgbClr val="0070C0"/>
                </a:solidFill>
              </a:rPr>
            </a:br>
            <a:r>
              <a:rPr lang="zh-TW" altLang="en-US" sz="2400" dirty="0" smtClean="0">
                <a:solidFill>
                  <a:srgbClr val="0070C0"/>
                </a:solidFill>
              </a:rPr>
              <a:t>情境</a:t>
            </a:r>
            <a:r>
              <a:rPr lang="zh-TW" altLang="en-US" sz="2400" dirty="0">
                <a:solidFill>
                  <a:srgbClr val="0070C0"/>
                </a:solidFill>
              </a:rPr>
              <a:t>主題</a:t>
            </a:r>
            <a:r>
              <a:rPr lang="zh-TW" altLang="en-US" sz="2400" dirty="0" smtClean="0">
                <a:solidFill>
                  <a:srgbClr val="0070C0"/>
                </a:solidFill>
              </a:rPr>
              <a:t>：</a:t>
            </a:r>
            <a:r>
              <a:rPr lang="en-US" altLang="zh-TW" sz="2400" dirty="0">
                <a:solidFill>
                  <a:srgbClr val="0070C0"/>
                </a:solidFill>
              </a:rPr>
              <a:t>RGB</a:t>
            </a:r>
            <a:r>
              <a:rPr lang="zh-TW" altLang="en-US" sz="2400" dirty="0">
                <a:solidFill>
                  <a:srgbClr val="0070C0"/>
                </a:solidFill>
              </a:rPr>
              <a:t> </a:t>
            </a:r>
            <a:r>
              <a:rPr lang="en-US" altLang="zh-TW" sz="2400" dirty="0">
                <a:solidFill>
                  <a:srgbClr val="0070C0"/>
                </a:solidFill>
              </a:rPr>
              <a:t>LED</a:t>
            </a:r>
            <a:r>
              <a:rPr lang="zh-TW" altLang="en-US" sz="2400" dirty="0" smtClean="0">
                <a:solidFill>
                  <a:srgbClr val="0070C0"/>
                </a:solidFill>
              </a:rPr>
              <a:t>閃爍 為</a:t>
            </a:r>
            <a:r>
              <a:rPr lang="zh-TW" altLang="en-US" sz="2400" dirty="0">
                <a:solidFill>
                  <a:srgbClr val="0070C0"/>
                </a:solidFill>
              </a:rPr>
              <a:t>例</a:t>
            </a:r>
            <a:r>
              <a:rPr lang="zh-TW" altLang="en-US" dirty="0">
                <a:solidFill>
                  <a:srgbClr val="0070C0"/>
                </a:solidFill>
              </a:rPr>
              <a:t>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07604" y="2276872"/>
            <a:ext cx="7643192" cy="1224136"/>
          </a:xfrm>
        </p:spPr>
        <p:txBody>
          <a:bodyPr>
            <a:noAutofit/>
          </a:bodyPr>
          <a:lstStyle/>
          <a:p>
            <a:r>
              <a:rPr lang="zh-TW" altLang="en-US" dirty="0" smtClean="0"/>
              <a:t>情境主題</a:t>
            </a:r>
            <a:r>
              <a:rPr lang="en-US" altLang="zh-TW" dirty="0" smtClean="0"/>
              <a:t>:</a:t>
            </a:r>
            <a:r>
              <a:rPr lang="en-US" altLang="zh-TW" dirty="0">
                <a:solidFill>
                  <a:srgbClr val="0070C0"/>
                </a:solidFill>
              </a:rPr>
              <a:t> RGB</a:t>
            </a:r>
            <a:r>
              <a:rPr lang="zh-TW" altLang="en-US" dirty="0">
                <a:solidFill>
                  <a:srgbClr val="0070C0"/>
                </a:solidFill>
              </a:rPr>
              <a:t> </a:t>
            </a:r>
            <a:r>
              <a:rPr lang="en-US" altLang="zh-TW" dirty="0">
                <a:solidFill>
                  <a:srgbClr val="0070C0"/>
                </a:solidFill>
              </a:rPr>
              <a:t>LED</a:t>
            </a:r>
            <a:r>
              <a:rPr lang="zh-TW" altLang="en-US" b="1" dirty="0" smtClean="0">
                <a:solidFill>
                  <a:srgbClr val="0070C0"/>
                </a:solidFill>
              </a:rPr>
              <a:t>閃爍</a:t>
            </a:r>
            <a:endParaRPr lang="en-US" altLang="zh-TW" b="1" dirty="0" smtClean="0"/>
          </a:p>
          <a:p>
            <a:r>
              <a:rPr lang="zh-TW" altLang="en-US" dirty="0" smtClean="0"/>
              <a:t>情境目的</a:t>
            </a:r>
            <a:r>
              <a:rPr lang="en-US" altLang="zh-TW" dirty="0" smtClean="0"/>
              <a:t>:</a:t>
            </a:r>
            <a:r>
              <a:rPr lang="zh-TW" altLang="en-US" dirty="0" smtClean="0"/>
              <a:t> </a:t>
            </a:r>
            <a:r>
              <a:rPr lang="zh-TW" altLang="en-US" dirty="0" smtClean="0">
                <a:solidFill>
                  <a:srgbClr val="0070C0"/>
                </a:solidFill>
              </a:rPr>
              <a:t>讓</a:t>
            </a:r>
            <a:r>
              <a:rPr lang="zh-TW" altLang="en-US" dirty="0">
                <a:solidFill>
                  <a:srgbClr val="0070C0"/>
                </a:solidFill>
              </a:rPr>
              <a:t>一個三色</a:t>
            </a:r>
            <a:r>
              <a:rPr lang="en-US" altLang="zh-TW" dirty="0">
                <a:solidFill>
                  <a:srgbClr val="0070C0"/>
                </a:solidFill>
              </a:rPr>
              <a:t>RGB</a:t>
            </a:r>
            <a:r>
              <a:rPr lang="zh-TW" altLang="en-US" dirty="0">
                <a:solidFill>
                  <a:srgbClr val="0070C0"/>
                </a:solidFill>
              </a:rPr>
              <a:t> </a:t>
            </a:r>
            <a:r>
              <a:rPr lang="en-US" altLang="zh-TW" dirty="0">
                <a:solidFill>
                  <a:srgbClr val="0070C0"/>
                </a:solidFill>
              </a:rPr>
              <a:t>LED</a:t>
            </a:r>
            <a:r>
              <a:rPr lang="zh-TW" altLang="en-US" dirty="0">
                <a:solidFill>
                  <a:srgbClr val="0070C0"/>
                </a:solidFill>
              </a:rPr>
              <a:t>燈亮</a:t>
            </a:r>
            <a:r>
              <a:rPr lang="en-US" altLang="zh-TW" dirty="0">
                <a:solidFill>
                  <a:srgbClr val="0070C0"/>
                </a:solidFill>
              </a:rPr>
              <a:t>1</a:t>
            </a:r>
            <a:r>
              <a:rPr lang="zh-TW" altLang="en-US" dirty="0">
                <a:solidFill>
                  <a:srgbClr val="0070C0"/>
                </a:solidFill>
              </a:rPr>
              <a:t>秒，暗</a:t>
            </a:r>
            <a:r>
              <a:rPr lang="en-US" altLang="zh-TW" dirty="0">
                <a:solidFill>
                  <a:srgbClr val="0070C0"/>
                </a:solidFill>
              </a:rPr>
              <a:t>1</a:t>
            </a:r>
            <a:r>
              <a:rPr lang="zh-TW" altLang="en-US" dirty="0">
                <a:solidFill>
                  <a:srgbClr val="0070C0"/>
                </a:solidFill>
              </a:rPr>
              <a:t>秒，無限循環閃爍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情境流程圖</a:t>
            </a:r>
            <a:endParaRPr lang="en-US" altLang="zh-TW" dirty="0" smtClean="0"/>
          </a:p>
          <a:p>
            <a:r>
              <a:rPr lang="zh-TW" altLang="en-US" dirty="0" smtClean="0"/>
              <a:t>演算法步驟</a:t>
            </a:r>
            <a:endParaRPr lang="en-US" altLang="zh-TW" dirty="0" smtClean="0"/>
          </a:p>
          <a:p>
            <a:r>
              <a:rPr lang="zh-TW" altLang="en-US" dirty="0" smtClean="0"/>
              <a:t>程式流程圖</a:t>
            </a:r>
            <a:endParaRPr lang="en-US" altLang="zh-TW" dirty="0" smtClean="0"/>
          </a:p>
          <a:p>
            <a:r>
              <a:rPr lang="zh-TW" altLang="en-US" dirty="0" smtClean="0"/>
              <a:t>積木</a:t>
            </a:r>
            <a:r>
              <a:rPr lang="zh-TW" altLang="en-US" dirty="0"/>
              <a:t>程式</a:t>
            </a:r>
            <a:r>
              <a:rPr lang="zh-TW" altLang="en-US" dirty="0" smtClean="0"/>
              <a:t>堆疊</a:t>
            </a:r>
            <a:endParaRPr lang="en-US" altLang="zh-TW" dirty="0" smtClean="0"/>
          </a:p>
          <a:p>
            <a:r>
              <a:rPr lang="en-US" altLang="zh-TW" dirty="0" smtClean="0"/>
              <a:t>4060</a:t>
            </a:r>
            <a:r>
              <a:rPr lang="zh-TW" altLang="en-US" dirty="0" smtClean="0"/>
              <a:t>教具即時驗證</a:t>
            </a:r>
            <a:endParaRPr lang="en-US" altLang="zh-TW" dirty="0"/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70D6D675-D4BB-3643-A1DC-3A29EAB94EF2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Ch.4.1.1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756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循序結構</a:t>
            </a:r>
            <a:r>
              <a:rPr lang="en-US" altLang="zh-TW" dirty="0"/>
              <a:t> Sequence</a:t>
            </a:r>
            <a:r>
              <a:rPr lang="en-US" altLang="zh-TW" dirty="0">
                <a:solidFill>
                  <a:srgbClr val="0070C0"/>
                </a:solidFill>
              </a:rPr>
              <a:t/>
            </a:r>
            <a:br>
              <a:rPr lang="en-US" altLang="zh-TW" dirty="0">
                <a:solidFill>
                  <a:srgbClr val="0070C0"/>
                </a:solidFill>
              </a:rPr>
            </a:br>
            <a:r>
              <a:rPr lang="zh-TW" altLang="zh-TW" sz="2400" dirty="0">
                <a:solidFill>
                  <a:srgbClr val="0070C0"/>
                </a:solidFill>
              </a:rPr>
              <a:t>情境</a:t>
            </a:r>
            <a:r>
              <a:rPr lang="zh-TW" altLang="zh-TW" sz="2400" dirty="0" smtClean="0">
                <a:solidFill>
                  <a:srgbClr val="0070C0"/>
                </a:solidFill>
              </a:rPr>
              <a:t>流程圖</a:t>
            </a:r>
            <a:r>
              <a:rPr lang="en-US" altLang="zh-TW" sz="2400" dirty="0" smtClean="0">
                <a:solidFill>
                  <a:srgbClr val="0070C0"/>
                </a:solidFill>
              </a:rPr>
              <a:t> vs </a:t>
            </a:r>
            <a:r>
              <a:rPr lang="zh-TW" altLang="zh-TW" sz="2400" dirty="0" smtClean="0">
                <a:solidFill>
                  <a:srgbClr val="0070C0"/>
                </a:solidFill>
              </a:rPr>
              <a:t>演算法</a:t>
            </a:r>
            <a:r>
              <a:rPr lang="zh-TW" altLang="zh-TW" sz="2400" dirty="0">
                <a:solidFill>
                  <a:srgbClr val="0070C0"/>
                </a:solidFill>
              </a:rPr>
              <a:t>步驟</a:t>
            </a:r>
            <a:r>
              <a:rPr lang="zh-TW" altLang="en-US" sz="24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283968" y="1708992"/>
            <a:ext cx="3826768" cy="40514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/>
              <a:t>●</a:t>
            </a:r>
            <a:r>
              <a:rPr lang="zh-TW" altLang="en-US" b="1" dirty="0">
                <a:solidFill>
                  <a:srgbClr val="0070C0"/>
                </a:solidFill>
              </a:rPr>
              <a:t>演算法步驟</a:t>
            </a:r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  <a:p>
            <a:pPr marL="365760" lvl="1" indent="0">
              <a:buNone/>
            </a:pPr>
            <a:r>
              <a:rPr lang="en-US" altLang="zh-TW" dirty="0"/>
              <a:t>1.LED</a:t>
            </a:r>
            <a:r>
              <a:rPr lang="zh-TW" altLang="en-US" dirty="0"/>
              <a:t>數位輸出高電位</a:t>
            </a:r>
            <a:r>
              <a:rPr lang="en-US" altLang="zh-TW" dirty="0"/>
              <a:t>(</a:t>
            </a:r>
            <a:r>
              <a:rPr lang="zh-TW" altLang="en-US" dirty="0"/>
              <a:t>全亮</a:t>
            </a:r>
            <a:r>
              <a:rPr lang="en-US" altLang="zh-TW" dirty="0"/>
              <a:t>)</a:t>
            </a:r>
          </a:p>
          <a:p>
            <a:pPr marL="365760" lvl="1" indent="0">
              <a:buNone/>
            </a:pPr>
            <a:endParaRPr lang="en-US" altLang="zh-TW" dirty="0"/>
          </a:p>
          <a:p>
            <a:pPr marL="365760" lvl="1" indent="0">
              <a:buNone/>
            </a:pPr>
            <a:r>
              <a:rPr lang="en-US" altLang="zh-TW" dirty="0" smtClean="0"/>
              <a:t>2.</a:t>
            </a:r>
            <a:r>
              <a:rPr lang="zh-TW" altLang="en-US" dirty="0"/>
              <a:t>亮</a:t>
            </a:r>
            <a:r>
              <a:rPr lang="en-US" altLang="zh-TW" dirty="0" smtClean="0"/>
              <a:t>1</a:t>
            </a:r>
            <a:r>
              <a:rPr lang="zh-TW" altLang="en-US" dirty="0"/>
              <a:t>秒</a:t>
            </a:r>
            <a:endParaRPr lang="en-US" altLang="zh-TW" dirty="0"/>
          </a:p>
          <a:p>
            <a:pPr marL="365760" lvl="1" indent="0">
              <a:buNone/>
            </a:pPr>
            <a:endParaRPr lang="zh-TW" altLang="en-US" dirty="0"/>
          </a:p>
          <a:p>
            <a:pPr marL="365760" lvl="1" indent="0">
              <a:buNone/>
            </a:pPr>
            <a:r>
              <a:rPr lang="en-US" altLang="zh-TW" dirty="0"/>
              <a:t>3.LED</a:t>
            </a:r>
            <a:r>
              <a:rPr lang="zh-TW" altLang="en-US" dirty="0"/>
              <a:t>數位輸出低電位</a:t>
            </a:r>
            <a:r>
              <a:rPr lang="en-US" altLang="zh-TW" dirty="0"/>
              <a:t>(</a:t>
            </a:r>
            <a:r>
              <a:rPr lang="zh-TW" altLang="en-US" dirty="0"/>
              <a:t>全暗</a:t>
            </a:r>
            <a:r>
              <a:rPr lang="en-US" altLang="zh-TW" dirty="0"/>
              <a:t>)</a:t>
            </a:r>
          </a:p>
          <a:p>
            <a:pPr marL="365760" lvl="1" indent="0">
              <a:buNone/>
            </a:pPr>
            <a:endParaRPr lang="en-US" altLang="zh-TW" dirty="0"/>
          </a:p>
          <a:p>
            <a:pPr marL="365760" lvl="1" indent="0">
              <a:buNone/>
            </a:pPr>
            <a:r>
              <a:rPr lang="en-US" altLang="zh-TW" dirty="0" smtClean="0"/>
              <a:t>4.</a:t>
            </a:r>
            <a:r>
              <a:rPr lang="zh-TW" altLang="en-US" dirty="0"/>
              <a:t>暗</a:t>
            </a:r>
            <a:r>
              <a:rPr lang="en-US" altLang="zh-TW" dirty="0" smtClean="0"/>
              <a:t>1</a:t>
            </a:r>
            <a:r>
              <a:rPr lang="zh-TW" altLang="en-US" dirty="0"/>
              <a:t>秒</a:t>
            </a:r>
            <a:endParaRPr lang="en-US" altLang="zh-TW" dirty="0"/>
          </a:p>
          <a:p>
            <a:pPr marL="365760" lvl="1" indent="0">
              <a:buNone/>
            </a:pPr>
            <a:endParaRPr lang="zh-TW" altLang="en-US" dirty="0"/>
          </a:p>
          <a:p>
            <a:pPr marL="365760" lvl="1" indent="0">
              <a:buNone/>
            </a:pPr>
            <a:r>
              <a:rPr lang="en-US" altLang="zh-TW" dirty="0"/>
              <a:t>5.</a:t>
            </a:r>
            <a:r>
              <a:rPr lang="zh-TW" altLang="en-US" dirty="0"/>
              <a:t>跳至步驟</a:t>
            </a:r>
            <a:r>
              <a:rPr lang="en-US" altLang="zh-TW" dirty="0"/>
              <a:t>1</a:t>
            </a:r>
            <a:endParaRPr lang="zh-TW" altLang="en-US" dirty="0"/>
          </a:p>
          <a:p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6" name="直線圖說文字 1 5"/>
          <p:cNvSpPr/>
          <p:nvPr/>
        </p:nvSpPr>
        <p:spPr>
          <a:xfrm>
            <a:off x="4355976" y="2225916"/>
            <a:ext cx="3960440" cy="1296144"/>
          </a:xfrm>
          <a:prstGeom prst="borderCallout1">
            <a:avLst>
              <a:gd name="adj1" fmla="val 47685"/>
              <a:gd name="adj2" fmla="val -15"/>
              <a:gd name="adj3" fmla="val 109853"/>
              <a:gd name="adj4" fmla="val -25487"/>
            </a:avLst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直線圖說文字 1 7"/>
          <p:cNvSpPr/>
          <p:nvPr/>
        </p:nvSpPr>
        <p:spPr>
          <a:xfrm>
            <a:off x="4355975" y="3810092"/>
            <a:ext cx="3960441" cy="1224136"/>
          </a:xfrm>
          <a:prstGeom prst="borderCallout1">
            <a:avLst>
              <a:gd name="adj1" fmla="val 48637"/>
              <a:gd name="adj2" fmla="val -838"/>
              <a:gd name="adj3" fmla="val 95001"/>
              <a:gd name="adj4" fmla="val -25523"/>
            </a:avLst>
          </a:prstGeom>
          <a:noFill/>
          <a:ln>
            <a:solidFill>
              <a:srgbClr val="0000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12" name="群組 11"/>
          <p:cNvGrpSpPr/>
          <p:nvPr/>
        </p:nvGrpSpPr>
        <p:grpSpPr>
          <a:xfrm>
            <a:off x="755576" y="1700808"/>
            <a:ext cx="2736304" cy="3895225"/>
            <a:chOff x="5004048" y="1700808"/>
            <a:chExt cx="2736304" cy="3895225"/>
          </a:xfrm>
        </p:grpSpPr>
        <p:grpSp>
          <p:nvGrpSpPr>
            <p:cNvPr id="11" name="群組 10"/>
            <p:cNvGrpSpPr/>
            <p:nvPr/>
          </p:nvGrpSpPr>
          <p:grpSpPr>
            <a:xfrm>
              <a:off x="5004048" y="1700808"/>
              <a:ext cx="2736304" cy="3895225"/>
              <a:chOff x="5004048" y="1700808"/>
              <a:chExt cx="2736304" cy="3895225"/>
            </a:xfrm>
          </p:grpSpPr>
          <p:pic>
            <p:nvPicPr>
              <p:cNvPr id="5" name="圖片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04048" y="1982708"/>
                <a:ext cx="2736304" cy="3613325"/>
              </a:xfrm>
              <a:prstGeom prst="rect">
                <a:avLst/>
              </a:prstGeom>
            </p:spPr>
          </p:pic>
          <p:sp>
            <p:nvSpPr>
              <p:cNvPr id="4" name="文字方塊 3"/>
              <p:cNvSpPr txBox="1"/>
              <p:nvPr/>
            </p:nvSpPr>
            <p:spPr>
              <a:xfrm>
                <a:off x="5872787" y="1700808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2000" dirty="0">
                    <a:latin typeface="微軟正黑體" pitchFamily="34" charset="-120"/>
                    <a:ea typeface="微軟正黑體" pitchFamily="34" charset="-120"/>
                  </a:rPr>
                  <a:t>●</a:t>
                </a:r>
                <a:r>
                  <a:rPr lang="zh-TW" altLang="en-US" sz="2000" b="1" dirty="0">
                    <a:solidFill>
                      <a:srgbClr val="0070C0"/>
                    </a:solidFill>
                    <a:latin typeface="微軟正黑體" pitchFamily="34" charset="-120"/>
                    <a:ea typeface="微軟正黑體" pitchFamily="34" charset="-120"/>
                  </a:rPr>
                  <a:t>情境流程圖</a:t>
                </a: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6035736" y="3134836"/>
              <a:ext cx="1560600" cy="936104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35736" y="4480640"/>
              <a:ext cx="1560600" cy="958452"/>
            </a:xfrm>
            <a:prstGeom prst="rect">
              <a:avLst/>
            </a:prstGeom>
            <a:noFill/>
            <a:ln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C75236C5-6FFA-6643-9BD0-5744D3FC09CB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Ch.4.1.2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5443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循序結構</a:t>
            </a:r>
            <a:r>
              <a:rPr lang="en-US" altLang="zh-TW" dirty="0"/>
              <a:t> Sequence</a:t>
            </a:r>
            <a:r>
              <a:rPr lang="en-US" altLang="zh-TW" dirty="0">
                <a:solidFill>
                  <a:srgbClr val="0070C0"/>
                </a:solidFill>
              </a:rPr>
              <a:t/>
            </a:r>
            <a:br>
              <a:rPr lang="en-US" altLang="zh-TW" dirty="0">
                <a:solidFill>
                  <a:srgbClr val="0070C0"/>
                </a:solidFill>
              </a:rPr>
            </a:br>
            <a:r>
              <a:rPr lang="zh-TW" altLang="en-US" sz="2400" dirty="0">
                <a:solidFill>
                  <a:srgbClr val="0070C0"/>
                </a:solidFill>
              </a:rPr>
              <a:t>演算法步驟</a:t>
            </a:r>
            <a:r>
              <a:rPr lang="en-US" altLang="zh-TW" sz="2400" dirty="0">
                <a:solidFill>
                  <a:srgbClr val="0070C0"/>
                </a:solidFill>
              </a:rPr>
              <a:t> vs </a:t>
            </a:r>
            <a:r>
              <a:rPr lang="zh-TW" altLang="en-US" sz="2400" dirty="0">
                <a:solidFill>
                  <a:srgbClr val="0070C0"/>
                </a:solidFill>
              </a:rPr>
              <a:t>程式流程圖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828368"/>
            <a:ext cx="8229600" cy="4985008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r>
              <a:rPr lang="en-US" altLang="zh-TW" dirty="0"/>
              <a:t>   1.LED</a:t>
            </a:r>
            <a:r>
              <a:rPr lang="zh-TW" altLang="en-US" dirty="0"/>
              <a:t>數位輸出高電位</a:t>
            </a:r>
            <a:r>
              <a:rPr lang="en-US" altLang="zh-TW" dirty="0"/>
              <a:t>(</a:t>
            </a:r>
            <a:r>
              <a:rPr lang="zh-TW" altLang="en-US" dirty="0"/>
              <a:t>全亮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zh-TW" altLang="en-US" dirty="0"/>
              <a:t>   </a:t>
            </a:r>
            <a:r>
              <a:rPr lang="en-US" altLang="zh-TW" dirty="0" smtClean="0"/>
              <a:t>2.</a:t>
            </a:r>
            <a:r>
              <a:rPr lang="zh-TW" altLang="en-US" dirty="0"/>
              <a:t>亮</a:t>
            </a:r>
            <a:r>
              <a:rPr lang="en-US" altLang="zh-TW" dirty="0" smtClean="0"/>
              <a:t>1</a:t>
            </a:r>
            <a:r>
              <a:rPr lang="zh-TW" altLang="en-US" dirty="0"/>
              <a:t>秒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/>
              <a:t>   </a:t>
            </a:r>
            <a:r>
              <a:rPr lang="en-US" altLang="zh-TW" dirty="0"/>
              <a:t>3.LED</a:t>
            </a:r>
            <a:r>
              <a:rPr lang="zh-TW" altLang="en-US" dirty="0"/>
              <a:t>數位輸出低電位</a:t>
            </a:r>
            <a:r>
              <a:rPr lang="en-US" altLang="zh-TW" dirty="0"/>
              <a:t>(</a:t>
            </a:r>
            <a:r>
              <a:rPr lang="zh-TW" altLang="en-US" dirty="0"/>
              <a:t>全暗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zh-TW" altLang="en-US" dirty="0"/>
              <a:t>   </a:t>
            </a:r>
            <a:r>
              <a:rPr lang="en-US" altLang="zh-TW" dirty="0"/>
              <a:t>4</a:t>
            </a:r>
            <a:r>
              <a:rPr lang="en-US" altLang="zh-TW" dirty="0" smtClean="0"/>
              <a:t>.</a:t>
            </a:r>
            <a:r>
              <a:rPr lang="zh-TW" altLang="en-US" dirty="0" smtClean="0"/>
              <a:t>暗</a:t>
            </a:r>
            <a:r>
              <a:rPr lang="en-US" altLang="zh-TW" dirty="0" smtClean="0"/>
              <a:t>1</a:t>
            </a:r>
            <a:r>
              <a:rPr lang="zh-TW" altLang="en-US" dirty="0"/>
              <a:t>秒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   5.</a:t>
            </a:r>
            <a:r>
              <a:rPr lang="zh-TW" altLang="en-US" dirty="0"/>
              <a:t>跳至步驟</a:t>
            </a:r>
            <a:r>
              <a:rPr lang="en-US" altLang="zh-TW" dirty="0"/>
              <a:t>1</a:t>
            </a:r>
          </a:p>
          <a:p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196752"/>
            <a:ext cx="2484120" cy="5273040"/>
          </a:xfrm>
          <a:prstGeom prst="rect">
            <a:avLst/>
          </a:prstGeom>
        </p:spPr>
      </p:pic>
      <p:cxnSp>
        <p:nvCxnSpPr>
          <p:cNvPr id="5" name="直線單箭頭接點 4"/>
          <p:cNvCxnSpPr>
            <a:cxnSpLocks/>
          </p:cNvCxnSpPr>
          <p:nvPr/>
        </p:nvCxnSpPr>
        <p:spPr>
          <a:xfrm>
            <a:off x="4211960" y="2420888"/>
            <a:ext cx="23255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>
            <a:cxnSpLocks/>
          </p:cNvCxnSpPr>
          <p:nvPr/>
        </p:nvCxnSpPr>
        <p:spPr>
          <a:xfrm>
            <a:off x="4211960" y="3212976"/>
            <a:ext cx="2325524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>
            <a:cxnSpLocks/>
          </p:cNvCxnSpPr>
          <p:nvPr/>
        </p:nvCxnSpPr>
        <p:spPr>
          <a:xfrm>
            <a:off x="4211960" y="4005064"/>
            <a:ext cx="2325524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>
            <a:cxnSpLocks/>
          </p:cNvCxnSpPr>
          <p:nvPr/>
        </p:nvCxnSpPr>
        <p:spPr>
          <a:xfrm>
            <a:off x="4211960" y="4869160"/>
            <a:ext cx="2325524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C91E7445-DA72-4648-9F29-750148517B94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Ch.4.1.3</a:t>
            </a:r>
            <a:endParaRPr lang="zh-TW" altLang="en-US" dirty="0"/>
          </a:p>
        </p:txBody>
      </p:sp>
      <p:cxnSp>
        <p:nvCxnSpPr>
          <p:cNvPr id="23" name="直線單箭頭接點 4">
            <a:extLst>
              <a:ext uri="{FF2B5EF4-FFF2-40B4-BE49-F238E27FC236}">
                <a16:creationId xmlns="" xmlns:a16="http://schemas.microsoft.com/office/drawing/2014/main" id="{01255CAA-20A2-2F4A-81DC-B7D13A5717B3}"/>
              </a:ext>
            </a:extLst>
          </p:cNvPr>
          <p:cNvCxnSpPr>
            <a:cxnSpLocks/>
          </p:cNvCxnSpPr>
          <p:nvPr/>
        </p:nvCxnSpPr>
        <p:spPr>
          <a:xfrm>
            <a:off x="4211960" y="5517232"/>
            <a:ext cx="1512168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42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循序結構</a:t>
            </a:r>
            <a:r>
              <a:rPr lang="en-US" altLang="zh-TW" dirty="0"/>
              <a:t> Sequence</a:t>
            </a:r>
            <a:r>
              <a:rPr lang="en-US" altLang="zh-CN" dirty="0">
                <a:solidFill>
                  <a:srgbClr val="0070C0"/>
                </a:solidFill>
              </a:rPr>
              <a:t/>
            </a:r>
            <a:br>
              <a:rPr lang="en-US" altLang="zh-CN" dirty="0">
                <a:solidFill>
                  <a:srgbClr val="0070C0"/>
                </a:solidFill>
              </a:rPr>
            </a:br>
            <a:r>
              <a:rPr lang="zh-CN" altLang="en-US" sz="2400" dirty="0">
                <a:solidFill>
                  <a:srgbClr val="0070C0"/>
                </a:solidFill>
              </a:rPr>
              <a:t>程式流程圖</a:t>
            </a:r>
            <a:r>
              <a:rPr lang="en-US" altLang="zh-CN" sz="2400" dirty="0">
                <a:solidFill>
                  <a:srgbClr val="0070C0"/>
                </a:solidFill>
              </a:rPr>
              <a:t> vs </a:t>
            </a:r>
            <a:r>
              <a:rPr lang="zh-TW" altLang="en-US" sz="2400" dirty="0">
                <a:solidFill>
                  <a:srgbClr val="0070C0"/>
                </a:solidFill>
              </a:rPr>
              <a:t>積木</a:t>
            </a:r>
            <a:r>
              <a:rPr lang="zh-CN" altLang="en-US" sz="2400" dirty="0">
                <a:solidFill>
                  <a:srgbClr val="0070C0"/>
                </a:solidFill>
              </a:rPr>
              <a:t>程式</a:t>
            </a:r>
            <a:r>
              <a:rPr lang="zh-TW" altLang="en-US" sz="2400" dirty="0">
                <a:solidFill>
                  <a:srgbClr val="0070C0"/>
                </a:solidFill>
              </a:rPr>
              <a:t>堆疊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67544" y="1304907"/>
            <a:ext cx="8229600" cy="4710824"/>
          </a:xfrm>
        </p:spPr>
        <p:txBody>
          <a:bodyPr>
            <a:normAutofit/>
          </a:bodyPr>
          <a:lstStyle/>
          <a:p>
            <a:r>
              <a:rPr lang="zh-TW" altLang="en-US" dirty="0"/>
              <a:t>依據「程式流程圖」執行 </a:t>
            </a:r>
            <a:r>
              <a:rPr lang="zh-TW" altLang="en-US" b="1" dirty="0">
                <a:solidFill>
                  <a:srgbClr val="0070C0"/>
                </a:solidFill>
              </a:rPr>
              <a:t>「</a:t>
            </a:r>
            <a:r>
              <a:rPr lang="zh-TW" altLang="en-US" b="1" dirty="0" smtClean="0">
                <a:solidFill>
                  <a:srgbClr val="0070C0"/>
                </a:solidFill>
              </a:rPr>
              <a:t>積木程式堆疊</a:t>
            </a:r>
            <a:r>
              <a:rPr lang="zh-TW" altLang="en-US" b="1" dirty="0">
                <a:solidFill>
                  <a:srgbClr val="0070C0"/>
                </a:solidFill>
              </a:rPr>
              <a:t>」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5" t="26099" r="25850" b="18434"/>
          <a:stretch/>
        </p:blipFill>
        <p:spPr bwMode="auto">
          <a:xfrm>
            <a:off x="3347863" y="2276872"/>
            <a:ext cx="537463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右箭號 3"/>
          <p:cNvSpPr/>
          <p:nvPr/>
        </p:nvSpPr>
        <p:spPr>
          <a:xfrm>
            <a:off x="2829566" y="4094592"/>
            <a:ext cx="51829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2272849" cy="482457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388424" y="3140968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4852075" y="4022584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3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8391037" y="4541935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4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860032" y="5061286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5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4640029" y="2276872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852074" y="2958590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6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411760" y="1772816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2580928" y="2809907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2454067" y="3557721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3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2454067" y="4954010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4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2454065" y="5819409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5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474213" y="3884555"/>
            <a:ext cx="440005" cy="5193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TW" dirty="0"/>
              <a:t>6</a:t>
            </a:r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="" xmlns:a16="http://schemas.microsoft.com/office/drawing/2014/main" id="{6BBE822B-E225-AE49-9044-E599A4B8C0AF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Ch.4.1.4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460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循序結構</a:t>
            </a:r>
            <a:r>
              <a:rPr lang="en-US" altLang="zh-TW" dirty="0"/>
              <a:t> Sequence</a:t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情境延伸題：平交道閃燈警示器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843808" y="1308716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程式</a:t>
            </a:r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流程圖</a:t>
            </a:r>
            <a:endParaRPr lang="zh-TW" altLang="en-US" sz="2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716016" y="1300698"/>
            <a:ext cx="17235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積木</a:t>
            </a:r>
            <a:r>
              <a:rPr lang="zh-CN" altLang="en-US" sz="2000" b="1" dirty="0">
                <a:latin typeface="微軟正黑體" pitchFamily="34" charset="-120"/>
                <a:ea typeface="微軟正黑體" pitchFamily="34" charset="-120"/>
              </a:rPr>
              <a:t>程式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堆疊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64D2D615-5916-EC45-A9FE-42253FD948B9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Ch.4.1.5</a:t>
            </a:r>
            <a:endParaRPr lang="zh-TW" altLang="en-US" dirty="0"/>
          </a:p>
        </p:txBody>
      </p:sp>
      <p:grpSp>
        <p:nvGrpSpPr>
          <p:cNvPr id="22" name="群組 21"/>
          <p:cNvGrpSpPr/>
          <p:nvPr/>
        </p:nvGrpSpPr>
        <p:grpSpPr>
          <a:xfrm>
            <a:off x="755576" y="1308716"/>
            <a:ext cx="1479557" cy="3488436"/>
            <a:chOff x="899592" y="1308716"/>
            <a:chExt cx="1479557" cy="3488436"/>
          </a:xfrm>
        </p:grpSpPr>
        <p:sp>
          <p:nvSpPr>
            <p:cNvPr id="3" name="文字方塊 2"/>
            <p:cNvSpPr txBox="1"/>
            <p:nvPr/>
          </p:nvSpPr>
          <p:spPr>
            <a:xfrm>
              <a:off x="899592" y="1308716"/>
              <a:ext cx="1467068" cy="4001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情境流程圖</a:t>
              </a:r>
            </a:p>
          </p:txBody>
        </p:sp>
        <p:sp>
          <p:nvSpPr>
            <p:cNvPr id="11" name="橢圓 10"/>
            <p:cNvSpPr/>
            <p:nvPr/>
          </p:nvSpPr>
          <p:spPr>
            <a:xfrm>
              <a:off x="1244515" y="1783350"/>
              <a:ext cx="792088" cy="50405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開始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圓角矩形 11"/>
            <p:cNvSpPr/>
            <p:nvPr/>
          </p:nvSpPr>
          <p:spPr>
            <a:xfrm>
              <a:off x="899593" y="2663566"/>
              <a:ext cx="1476164" cy="86409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紅燈亮</a:t>
              </a:r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0.5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秒</a:t>
              </a:r>
              <a:endPara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綠燈暗</a:t>
              </a:r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0.5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秒</a:t>
              </a:r>
              <a:endPara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警示聲</a:t>
              </a:r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0.5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秒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圓角矩形 13"/>
            <p:cNvSpPr/>
            <p:nvPr/>
          </p:nvSpPr>
          <p:spPr>
            <a:xfrm>
              <a:off x="902985" y="3933056"/>
              <a:ext cx="1476164" cy="86409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紅燈暗</a:t>
              </a:r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0.5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秒</a:t>
              </a:r>
              <a:endPara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綠燈亮</a:t>
              </a:r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0.5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秒</a:t>
              </a:r>
              <a:endPara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警示聲</a:t>
              </a:r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0.5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秒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5" name="直線單箭頭接點 14"/>
            <p:cNvCxnSpPr>
              <a:stCxn id="11" idx="4"/>
              <a:endCxn id="12" idx="0"/>
            </p:cNvCxnSpPr>
            <p:nvPr/>
          </p:nvCxnSpPr>
          <p:spPr>
            <a:xfrm flipH="1">
              <a:off x="1637675" y="2287406"/>
              <a:ext cx="2884" cy="3761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>
              <a:stCxn id="12" idx="2"/>
              <a:endCxn id="14" idx="0"/>
            </p:cNvCxnSpPr>
            <p:nvPr/>
          </p:nvCxnSpPr>
          <p:spPr>
            <a:xfrm>
              <a:off x="1637675" y="3527662"/>
              <a:ext cx="3392" cy="4053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肘形接點 18"/>
            <p:cNvCxnSpPr>
              <a:stCxn id="14" idx="1"/>
              <a:endCxn id="12" idx="1"/>
            </p:cNvCxnSpPr>
            <p:nvPr/>
          </p:nvCxnSpPr>
          <p:spPr>
            <a:xfrm rot="10800000">
              <a:off x="899593" y="3095614"/>
              <a:ext cx="3392" cy="1269490"/>
            </a:xfrm>
            <a:prstGeom prst="bentConnector3">
              <a:avLst>
                <a:gd name="adj1" fmla="val 6839387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圖片 20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16832"/>
            <a:ext cx="4358957" cy="2808312"/>
          </a:xfrm>
          <a:prstGeom prst="rect">
            <a:avLst/>
          </a:prstGeom>
        </p:spPr>
      </p:pic>
      <p:sp>
        <p:nvSpPr>
          <p:cNvPr id="23" name="橢圓 22"/>
          <p:cNvSpPr/>
          <p:nvPr/>
        </p:nvSpPr>
        <p:spPr>
          <a:xfrm>
            <a:off x="7812360" y="3140968"/>
            <a:ext cx="115212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5" name="直線單箭頭接點 24"/>
          <p:cNvCxnSpPr>
            <a:stCxn id="36" idx="3"/>
          </p:cNvCxnSpPr>
          <p:nvPr/>
        </p:nvCxnSpPr>
        <p:spPr>
          <a:xfrm flipV="1">
            <a:off x="4571997" y="3573016"/>
            <a:ext cx="3240363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橢圓 26"/>
          <p:cNvSpPr/>
          <p:nvPr/>
        </p:nvSpPr>
        <p:spPr>
          <a:xfrm>
            <a:off x="7818784" y="4005064"/>
            <a:ext cx="1145704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8" name="直線單箭頭接點 27"/>
          <p:cNvCxnSpPr>
            <a:stCxn id="35" idx="3"/>
          </p:cNvCxnSpPr>
          <p:nvPr/>
        </p:nvCxnSpPr>
        <p:spPr>
          <a:xfrm flipV="1">
            <a:off x="4571998" y="4290950"/>
            <a:ext cx="3246786" cy="15143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橢圓 29"/>
          <p:cNvSpPr/>
          <p:nvPr/>
        </p:nvSpPr>
        <p:spPr>
          <a:xfrm>
            <a:off x="2951820" y="1832882"/>
            <a:ext cx="1332148" cy="5040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程式開始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2664368" y="2663566"/>
            <a:ext cx="1907631" cy="7654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LED 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輸出高電位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</a:p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LED 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 輸出低電位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(0)</a:t>
            </a:r>
          </a:p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蜂鳴器輸出聲音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圓角矩形 33"/>
          <p:cNvSpPr/>
          <p:nvPr/>
        </p:nvSpPr>
        <p:spPr>
          <a:xfrm>
            <a:off x="2664369" y="4535774"/>
            <a:ext cx="1907631" cy="7654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LED 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輸出低電位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(0)</a:t>
            </a:r>
          </a:p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LED 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綠 輸出高電位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</a:p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蜂鳴器輸出聲音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圓角矩形 34"/>
          <p:cNvSpPr/>
          <p:nvPr/>
        </p:nvSpPr>
        <p:spPr>
          <a:xfrm>
            <a:off x="2664367" y="5589240"/>
            <a:ext cx="19076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延遲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0.5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秒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2664366" y="3789040"/>
            <a:ext cx="190763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延遲</a:t>
            </a:r>
            <a:r>
              <a:rPr lang="en-US" altLang="zh-TW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0.5</a:t>
            </a:r>
            <a:r>
              <a:rPr lang="zh-TW" altLang="en-US" sz="1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秒</a:t>
            </a:r>
            <a:endParaRPr lang="zh-TW" altLang="en-US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7" name="直線單箭頭接點 36"/>
          <p:cNvCxnSpPr>
            <a:stCxn id="30" idx="4"/>
            <a:endCxn id="31" idx="0"/>
          </p:cNvCxnSpPr>
          <p:nvPr/>
        </p:nvCxnSpPr>
        <p:spPr>
          <a:xfrm>
            <a:off x="3617894" y="2336938"/>
            <a:ext cx="290" cy="326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38"/>
          <p:cNvCxnSpPr>
            <a:stCxn id="31" idx="2"/>
            <a:endCxn id="36" idx="0"/>
          </p:cNvCxnSpPr>
          <p:nvPr/>
        </p:nvCxnSpPr>
        <p:spPr>
          <a:xfrm flipH="1">
            <a:off x="3618182" y="3429000"/>
            <a:ext cx="2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>
            <a:stCxn id="36" idx="2"/>
            <a:endCxn id="34" idx="0"/>
          </p:cNvCxnSpPr>
          <p:nvPr/>
        </p:nvCxnSpPr>
        <p:spPr>
          <a:xfrm>
            <a:off x="3618182" y="4221088"/>
            <a:ext cx="3" cy="3146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/>
          <p:cNvCxnSpPr>
            <a:stCxn id="34" idx="2"/>
            <a:endCxn id="35" idx="0"/>
          </p:cNvCxnSpPr>
          <p:nvPr/>
        </p:nvCxnSpPr>
        <p:spPr>
          <a:xfrm flipH="1">
            <a:off x="3618183" y="5301208"/>
            <a:ext cx="2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接點 48"/>
          <p:cNvCxnSpPr>
            <a:stCxn id="35" idx="1"/>
            <a:endCxn id="31" idx="1"/>
          </p:cNvCxnSpPr>
          <p:nvPr/>
        </p:nvCxnSpPr>
        <p:spPr>
          <a:xfrm rot="10800000" flipH="1">
            <a:off x="2664366" y="3046284"/>
            <a:ext cx="1" cy="2758981"/>
          </a:xfrm>
          <a:prstGeom prst="bentConnector3">
            <a:avLst>
              <a:gd name="adj1" fmla="val -2286000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5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1364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sz="3100" dirty="0"/>
              <a:t>程式流程三種結構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重覆</a:t>
            </a:r>
            <a:r>
              <a:rPr lang="zh-TW" altLang="zh-TW" sz="2400" dirty="0">
                <a:solidFill>
                  <a:srgbClr val="0070C0"/>
                </a:solidFill>
              </a:rPr>
              <a:t>結構</a:t>
            </a:r>
            <a:r>
              <a:rPr lang="en-US" altLang="zh-TW" sz="2400" dirty="0">
                <a:solidFill>
                  <a:srgbClr val="0070C0"/>
                </a:solidFill>
              </a:rPr>
              <a:t> Iteration</a:t>
            </a:r>
            <a:br>
              <a:rPr lang="en-US" altLang="zh-TW" sz="2400" dirty="0">
                <a:solidFill>
                  <a:srgbClr val="0070C0"/>
                </a:solidFill>
              </a:rPr>
            </a:br>
            <a:r>
              <a:rPr lang="en-US" altLang="zh-TW" sz="2400" dirty="0">
                <a:solidFill>
                  <a:srgbClr val="3333CC"/>
                </a:solidFill>
              </a:rPr>
              <a:t>Do While…Loop</a:t>
            </a:r>
            <a:r>
              <a:rPr lang="zh-TW" altLang="en-US" sz="2400" dirty="0">
                <a:solidFill>
                  <a:srgbClr val="3333CC"/>
                </a:solidFill>
              </a:rPr>
              <a:t>結構</a:t>
            </a:r>
            <a:r>
              <a:rPr lang="en-US" altLang="zh-TW" sz="2400" dirty="0">
                <a:solidFill>
                  <a:srgbClr val="3333CC"/>
                </a:solidFill>
              </a:rPr>
              <a:t>(</a:t>
            </a:r>
            <a:r>
              <a:rPr lang="zh-TW" altLang="en-US" sz="2400" dirty="0"/>
              <a:t>先判斷後執行</a:t>
            </a:r>
            <a:r>
              <a:rPr lang="en-US" altLang="zh-TW" sz="2400" dirty="0"/>
              <a:t>)</a:t>
            </a:r>
            <a:r>
              <a:rPr lang="zh-TW" altLang="en-US" sz="2400" dirty="0">
                <a:solidFill>
                  <a:srgbClr val="3333CC"/>
                </a:solidFill>
              </a:rPr>
              <a:t/>
            </a:r>
            <a:br>
              <a:rPr lang="zh-TW" altLang="en-US" sz="2400" dirty="0">
                <a:solidFill>
                  <a:srgbClr val="3333CC"/>
                </a:solidFill>
              </a:rPr>
            </a:br>
            <a:endParaRPr lang="en-US" altLang="zh-TW" sz="2400" dirty="0">
              <a:solidFill>
                <a:srgbClr val="0070C0"/>
              </a:solidFill>
            </a:endParaRPr>
          </a:p>
        </p:txBody>
      </p:sp>
      <p:sp>
        <p:nvSpPr>
          <p:cNvPr id="23556" name="Rectangle 22"/>
          <p:cNvSpPr>
            <a:spLocks noGrp="1" noChangeArrowheads="1"/>
          </p:cNvSpPr>
          <p:nvPr>
            <p:ph idx="1"/>
          </p:nvPr>
        </p:nvSpPr>
        <p:spPr>
          <a:xfrm>
            <a:off x="457200" y="1742512"/>
            <a:ext cx="8229600" cy="4566808"/>
          </a:xfrm>
        </p:spPr>
        <p:txBody>
          <a:bodyPr/>
          <a:lstStyle/>
          <a:p>
            <a:pPr marL="762000" indent="-762000" eaLnBrk="1" hangingPunct="1">
              <a:lnSpc>
                <a:spcPct val="90000"/>
              </a:lnSpc>
              <a:buFontTx/>
              <a:buNone/>
            </a:pPr>
            <a:r>
              <a:rPr lang="zh-TW" altLang="en-US" dirty="0">
                <a:solidFill>
                  <a:schemeClr val="tx1"/>
                </a:solidFill>
              </a:rPr>
              <a:t>意義</a:t>
            </a:r>
            <a:r>
              <a:rPr lang="zh-TW" altLang="en-US" dirty="0" smtClean="0">
                <a:solidFill>
                  <a:schemeClr val="tx1"/>
                </a:solidFill>
              </a:rPr>
              <a:t>：依據</a:t>
            </a:r>
            <a:r>
              <a:rPr lang="zh-TW" altLang="en-US" dirty="0">
                <a:solidFill>
                  <a:schemeClr val="tx1"/>
                </a:solidFill>
              </a:rPr>
              <a:t>條件是否成立，決定執行的情況。當條件成立時</a:t>
            </a:r>
            <a:r>
              <a:rPr lang="zh-TW" altLang="en-US" dirty="0" smtClean="0">
                <a:solidFill>
                  <a:schemeClr val="tx1"/>
                </a:solidFill>
              </a:rPr>
              <a:t>，就不斷</a:t>
            </a:r>
            <a:r>
              <a:rPr lang="zh-TW" altLang="en-US" dirty="0">
                <a:solidFill>
                  <a:schemeClr val="tx1"/>
                </a:solidFill>
              </a:rPr>
              <a:t>重複執行處理程序，</a:t>
            </a:r>
            <a:r>
              <a:rPr lang="zh-TW" altLang="en-US" dirty="0" smtClean="0">
                <a:solidFill>
                  <a:schemeClr val="tx1"/>
                </a:solidFill>
              </a:rPr>
              <a:t>直到執行</a:t>
            </a:r>
            <a:r>
              <a:rPr lang="zh-TW" altLang="en-US" dirty="0">
                <a:solidFill>
                  <a:schemeClr val="tx1"/>
                </a:solidFill>
              </a:rPr>
              <a:t>的</a:t>
            </a:r>
            <a:r>
              <a:rPr lang="zh-TW" altLang="en-US" dirty="0" smtClean="0">
                <a:solidFill>
                  <a:schemeClr val="tx1"/>
                </a:solidFill>
              </a:rPr>
              <a:t>條件不成立</a:t>
            </a:r>
            <a:r>
              <a:rPr lang="zh-TW" altLang="en-US" dirty="0">
                <a:solidFill>
                  <a:schemeClr val="tx1"/>
                </a:solidFill>
              </a:rPr>
              <a:t>後，即離開</a:t>
            </a:r>
            <a:r>
              <a:rPr lang="zh-TW" altLang="en-US" dirty="0" smtClean="0">
                <a:solidFill>
                  <a:schemeClr val="tx1"/>
                </a:solidFill>
              </a:rPr>
              <a:t>重覆結構，進行下</a:t>
            </a:r>
            <a:r>
              <a:rPr lang="zh-TW" altLang="en-US" dirty="0">
                <a:solidFill>
                  <a:schemeClr val="tx1"/>
                </a:solidFill>
              </a:rPr>
              <a:t>一個流程。</a:t>
            </a:r>
            <a:endParaRPr lang="en-US" altLang="zh-TW" dirty="0">
              <a:solidFill>
                <a:schemeClr val="tx1"/>
              </a:solidFill>
            </a:endParaRPr>
          </a:p>
        </p:txBody>
      </p:sp>
      <p:sp>
        <p:nvSpPr>
          <p:cNvPr id="23559" name="Rectangle 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0" name="Rectangle 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1" name="Rectangle 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2" name="Rectangle 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3" name="Rectangle 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5" name="Rectangle 10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6" name="Rectangle 1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7" name="Rectangle 12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8" name="Rectangle 1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69" name="Rectangle 1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70" name="Rectangle 1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71" name="Rectangle 1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72" name="Rectangle 1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73" name="Rectangle 1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574" name="Rectangle 1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="" xmlns:a16="http://schemas.microsoft.com/office/drawing/2014/main" id="{A01C851C-DDFA-4646-A94E-0C97F69A2D77}"/>
              </a:ext>
            </a:extLst>
          </p:cNvPr>
          <p:cNvGrpSpPr/>
          <p:nvPr/>
        </p:nvGrpSpPr>
        <p:grpSpPr>
          <a:xfrm>
            <a:off x="4648423" y="2708920"/>
            <a:ext cx="2155825" cy="3306781"/>
            <a:chOff x="6334143" y="2689222"/>
            <a:chExt cx="2155825" cy="3306781"/>
          </a:xfrm>
        </p:grpSpPr>
        <p:sp>
          <p:nvSpPr>
            <p:cNvPr id="24" name="AutoShape 6"/>
            <p:cNvSpPr>
              <a:spLocks noChangeArrowheads="1"/>
            </p:cNvSpPr>
            <p:nvPr/>
          </p:nvSpPr>
          <p:spPr bwMode="auto">
            <a:xfrm>
              <a:off x="6334143" y="3263897"/>
              <a:ext cx="1620837" cy="588963"/>
            </a:xfrm>
            <a:prstGeom prst="diamond">
              <a:avLst/>
            </a:prstGeom>
            <a:solidFill>
              <a:srgbClr val="B7D61C"/>
            </a:solidFill>
            <a:ln w="25400" algn="ctr">
              <a:solidFill>
                <a:srgbClr val="8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dirty="0">
                  <a:solidFill>
                    <a:srgbClr val="000000"/>
                  </a:solidFill>
                  <a:ea typeface="標楷體" pitchFamily="65" charset="-120"/>
                </a:rPr>
                <a:t>條件</a:t>
              </a:r>
            </a:p>
          </p:txBody>
        </p:sp>
        <p:sp>
          <p:nvSpPr>
            <p:cNvPr id="25" name="Line 7"/>
            <p:cNvSpPr>
              <a:spLocks noChangeShapeType="1"/>
            </p:cNvSpPr>
            <p:nvPr/>
          </p:nvSpPr>
          <p:spPr bwMode="auto">
            <a:xfrm flipH="1">
              <a:off x="7143768" y="2689222"/>
              <a:ext cx="0" cy="561975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" name="Line 8"/>
            <p:cNvSpPr>
              <a:spLocks noChangeShapeType="1"/>
            </p:cNvSpPr>
            <p:nvPr/>
          </p:nvSpPr>
          <p:spPr bwMode="auto">
            <a:xfrm flipH="1">
              <a:off x="7143768" y="3860797"/>
              <a:ext cx="0" cy="836613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6970730" y="4117972"/>
              <a:ext cx="361950" cy="304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1400" b="1" dirty="0">
                  <a:solidFill>
                    <a:srgbClr val="2B2745"/>
                  </a:solidFill>
                  <a:ea typeface="標楷體" pitchFamily="65" charset="-120"/>
                </a:rPr>
                <a:t>是</a:t>
              </a:r>
            </a:p>
          </p:txBody>
        </p:sp>
        <p:cxnSp>
          <p:nvCxnSpPr>
            <p:cNvPr id="28" name="AutoShape 14"/>
            <p:cNvCxnSpPr>
              <a:cxnSpLocks noChangeShapeType="1"/>
            </p:cNvCxnSpPr>
            <p:nvPr/>
          </p:nvCxnSpPr>
          <p:spPr bwMode="auto">
            <a:xfrm rot="5400000" flipH="1" flipV="1">
              <a:off x="6082524" y="4061616"/>
              <a:ext cx="2128838" cy="6350"/>
            </a:xfrm>
            <a:prstGeom prst="bentConnector4">
              <a:avLst>
                <a:gd name="adj1" fmla="val -10736"/>
                <a:gd name="adj2" fmla="val -15050005"/>
              </a:avLst>
            </a:prstGeom>
            <a:noFill/>
            <a:ln w="12700">
              <a:solidFill>
                <a:srgbClr val="2B2745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9" name="AutoShape 16"/>
            <p:cNvCxnSpPr>
              <a:cxnSpLocks noChangeShapeType="1"/>
            </p:cNvCxnSpPr>
            <p:nvPr/>
          </p:nvCxnSpPr>
          <p:spPr bwMode="auto">
            <a:xfrm flipH="1">
              <a:off x="7169937" y="3562347"/>
              <a:ext cx="815975" cy="2051050"/>
            </a:xfrm>
            <a:prstGeom prst="bentConnector3">
              <a:avLst>
                <a:gd name="adj1" fmla="val -93778"/>
              </a:avLst>
            </a:prstGeom>
            <a:noFill/>
            <a:ln w="12700">
              <a:solidFill>
                <a:srgbClr val="2B2745"/>
              </a:solidFill>
              <a:miter lim="800000"/>
              <a:headEnd/>
              <a:tailEnd/>
            </a:ln>
          </p:spPr>
        </p:cxnSp>
        <p:sp>
          <p:nvSpPr>
            <p:cNvPr id="30" name="Rectangle 5"/>
            <p:cNvSpPr>
              <a:spLocks noChangeArrowheads="1"/>
            </p:cNvSpPr>
            <p:nvPr/>
          </p:nvSpPr>
          <p:spPr bwMode="auto">
            <a:xfrm>
              <a:off x="6416693" y="4757735"/>
              <a:ext cx="145415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CC99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</a:p>
          </p:txBody>
        </p:sp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8128018" y="3409947"/>
              <a:ext cx="361950" cy="304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1400" b="1" dirty="0">
                  <a:solidFill>
                    <a:srgbClr val="2B2745"/>
                  </a:solidFill>
                  <a:ea typeface="標楷體" pitchFamily="65" charset="-120"/>
                </a:rPr>
                <a:t>否</a:t>
              </a:r>
            </a:p>
          </p:txBody>
        </p:sp>
        <p:sp>
          <p:nvSpPr>
            <p:cNvPr id="32" name="Line 17"/>
            <p:cNvSpPr>
              <a:spLocks noChangeShapeType="1"/>
            </p:cNvSpPr>
            <p:nvPr/>
          </p:nvSpPr>
          <p:spPr bwMode="auto">
            <a:xfrm flipH="1">
              <a:off x="7143768" y="5643578"/>
              <a:ext cx="0" cy="352425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1979712" y="3356992"/>
            <a:ext cx="1872208" cy="1622734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108000" tIns="72000" rIns="108000" bIns="72000">
            <a:spAutoFit/>
          </a:bodyPr>
          <a:lstStyle/>
          <a:p>
            <a:endParaRPr lang="en-US" altLang="zh-TW" sz="1600" b="1" dirty="0" smtClean="0">
              <a:solidFill>
                <a:srgbClr val="583F00"/>
              </a:solidFill>
            </a:endParaRPr>
          </a:p>
          <a:p>
            <a:r>
              <a:rPr lang="en-US" altLang="zh-TW" sz="1600" b="1" dirty="0" smtClean="0">
                <a:solidFill>
                  <a:srgbClr val="583F00"/>
                </a:solidFill>
              </a:rPr>
              <a:t>Do </a:t>
            </a:r>
            <a:r>
              <a:rPr lang="en-US" altLang="zh-TW" sz="1600" b="1" dirty="0">
                <a:solidFill>
                  <a:srgbClr val="583F00"/>
                </a:solidFill>
              </a:rPr>
              <a:t>While (</a:t>
            </a:r>
            <a:r>
              <a:rPr lang="zh-TW" altLang="en-US" sz="1600" b="1" dirty="0">
                <a:solidFill>
                  <a:srgbClr val="583F00"/>
                </a:solidFill>
              </a:rPr>
              <a:t>條件</a:t>
            </a:r>
            <a:r>
              <a:rPr lang="en-US" altLang="zh-TW" sz="1600" b="1" dirty="0">
                <a:solidFill>
                  <a:srgbClr val="583F00"/>
                </a:solidFill>
              </a:rPr>
              <a:t>) 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{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} Loop</a:t>
            </a:r>
          </a:p>
          <a:p>
            <a:endParaRPr lang="en-US" altLang="zh-TW" sz="1600" b="1" dirty="0">
              <a:solidFill>
                <a:srgbClr val="583F00"/>
              </a:solidFill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="" xmlns:a16="http://schemas.microsoft.com/office/drawing/2014/main" id="{A7398B2E-0891-3A45-96D4-3208189F79B3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148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18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sz="3100" dirty="0"/>
              <a:t>程式流程三種結構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重覆</a:t>
            </a:r>
            <a:r>
              <a:rPr lang="zh-TW" altLang="zh-TW" sz="2400" dirty="0">
                <a:solidFill>
                  <a:srgbClr val="0070C0"/>
                </a:solidFill>
              </a:rPr>
              <a:t>結構</a:t>
            </a:r>
            <a:r>
              <a:rPr lang="en-US" altLang="zh-TW" sz="2400" dirty="0">
                <a:solidFill>
                  <a:srgbClr val="0070C0"/>
                </a:solidFill>
              </a:rPr>
              <a:t> </a:t>
            </a:r>
            <a:r>
              <a:rPr lang="en-US" altLang="zh-TW" sz="2400" dirty="0" err="1">
                <a:solidFill>
                  <a:srgbClr val="0070C0"/>
                </a:solidFill>
              </a:rPr>
              <a:t>Interation</a:t>
            </a:r>
            <a:r>
              <a:rPr lang="en-US" altLang="zh-TW" sz="2400" dirty="0">
                <a:solidFill>
                  <a:srgbClr val="0070C0"/>
                </a:solidFill>
              </a:rPr>
              <a:t/>
            </a:r>
            <a:br>
              <a:rPr lang="en-US" altLang="zh-TW" sz="2400" dirty="0">
                <a:solidFill>
                  <a:srgbClr val="0070C0"/>
                </a:solidFill>
              </a:rPr>
            </a:br>
            <a:r>
              <a:rPr lang="en-US" altLang="zh-TW" sz="2400" dirty="0">
                <a:solidFill>
                  <a:srgbClr val="3333CC"/>
                </a:solidFill>
              </a:rPr>
              <a:t>Do…  Loop While</a:t>
            </a:r>
            <a:r>
              <a:rPr lang="zh-TW" altLang="en-US" sz="2400" dirty="0">
                <a:solidFill>
                  <a:srgbClr val="3333CC"/>
                </a:solidFill>
              </a:rPr>
              <a:t>結構</a:t>
            </a:r>
            <a:r>
              <a:rPr lang="en-US" altLang="zh-TW" sz="2400" dirty="0">
                <a:solidFill>
                  <a:srgbClr val="3333CC"/>
                </a:solidFill>
              </a:rPr>
              <a:t>(</a:t>
            </a:r>
            <a:r>
              <a:rPr lang="zh-TW" altLang="en-US" sz="2400" dirty="0"/>
              <a:t>先執行後判斷</a:t>
            </a:r>
            <a:r>
              <a:rPr lang="en-US" altLang="zh-TW" sz="2400" dirty="0"/>
              <a:t>)</a:t>
            </a:r>
            <a:br>
              <a:rPr lang="en-US" altLang="zh-TW" sz="2400" dirty="0"/>
            </a:br>
            <a:endParaRPr lang="en-US" altLang="zh-TW" sz="2400" dirty="0">
              <a:solidFill>
                <a:srgbClr val="0070C0"/>
              </a:solidFill>
            </a:endParaRPr>
          </a:p>
        </p:txBody>
      </p:sp>
      <p:sp>
        <p:nvSpPr>
          <p:cNvPr id="24580" name="Rectangle 22"/>
          <p:cNvSpPr>
            <a:spLocks noGrp="1" noChangeArrowheads="1"/>
          </p:cNvSpPr>
          <p:nvPr>
            <p:ph idx="1"/>
          </p:nvPr>
        </p:nvSpPr>
        <p:spPr>
          <a:xfrm>
            <a:off x="1022596" y="1772816"/>
            <a:ext cx="7715200" cy="456680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dirty="0">
                <a:solidFill>
                  <a:schemeClr val="tx1"/>
                </a:solidFill>
              </a:rPr>
              <a:t>意義：重覆執行處理程序，直到條件變成真（</a:t>
            </a:r>
            <a:r>
              <a:rPr lang="en-US" altLang="zh-TW" dirty="0">
                <a:solidFill>
                  <a:schemeClr val="tx1"/>
                </a:solidFill>
              </a:rPr>
              <a:t>true</a:t>
            </a:r>
            <a:r>
              <a:rPr lang="zh-TW" altLang="en-US" dirty="0">
                <a:solidFill>
                  <a:schemeClr val="tx1"/>
                </a:solidFill>
              </a:rPr>
              <a:t>）為止。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dirty="0"/>
              <a:t>   </a:t>
            </a:r>
          </a:p>
        </p:txBody>
      </p:sp>
      <p:sp>
        <p:nvSpPr>
          <p:cNvPr id="24582" name="Rectangle 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83" name="Rectangle 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84" name="Rectangle 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85" name="Rectangle 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86" name="Rectangle 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87" name="Rectangle 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88" name="Rectangle 10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89" name="Rectangle 1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0" name="Rectangle 12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1" name="Rectangle 1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2" name="Rectangle 1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3" name="Rectangle 1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4" name="Rectangle 1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5" name="Rectangle 1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6" name="Rectangle 1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4597" name="Rectangle 1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="" xmlns:a16="http://schemas.microsoft.com/office/drawing/2014/main" id="{E91A8A8F-A613-FA42-BC07-761E9ECAEA28}"/>
              </a:ext>
            </a:extLst>
          </p:cNvPr>
          <p:cNvGrpSpPr/>
          <p:nvPr/>
        </p:nvGrpSpPr>
        <p:grpSpPr>
          <a:xfrm>
            <a:off x="5390765" y="2852936"/>
            <a:ext cx="2101850" cy="2921000"/>
            <a:chOff x="5926151" y="2873375"/>
            <a:chExt cx="2101850" cy="2921000"/>
          </a:xfrm>
        </p:grpSpPr>
        <p:sp>
          <p:nvSpPr>
            <p:cNvPr id="33" name="AutoShape 5"/>
            <p:cNvSpPr>
              <a:spLocks noChangeArrowheads="1"/>
            </p:cNvSpPr>
            <p:nvPr/>
          </p:nvSpPr>
          <p:spPr bwMode="auto">
            <a:xfrm>
              <a:off x="6407164" y="4405313"/>
              <a:ext cx="1620837" cy="588962"/>
            </a:xfrm>
            <a:prstGeom prst="diamond">
              <a:avLst/>
            </a:prstGeom>
            <a:solidFill>
              <a:srgbClr val="B7D61C"/>
            </a:solidFill>
            <a:ln w="25400" algn="ctr">
              <a:solidFill>
                <a:srgbClr val="8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dirty="0">
                  <a:solidFill>
                    <a:srgbClr val="000000"/>
                  </a:solidFill>
                  <a:ea typeface="標楷體" pitchFamily="65" charset="-120"/>
                </a:rPr>
                <a:t>條件</a:t>
              </a:r>
            </a:p>
          </p:txBody>
        </p:sp>
        <p:sp>
          <p:nvSpPr>
            <p:cNvPr id="34" name="Line 6"/>
            <p:cNvSpPr>
              <a:spLocks noChangeShapeType="1"/>
            </p:cNvSpPr>
            <p:nvPr/>
          </p:nvSpPr>
          <p:spPr bwMode="auto">
            <a:xfrm flipH="1">
              <a:off x="7239014" y="2873375"/>
              <a:ext cx="0" cy="561975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5" name="Line 7"/>
            <p:cNvSpPr>
              <a:spLocks noChangeShapeType="1"/>
            </p:cNvSpPr>
            <p:nvPr/>
          </p:nvSpPr>
          <p:spPr bwMode="auto">
            <a:xfrm flipH="1">
              <a:off x="7227901" y="5033963"/>
              <a:ext cx="0" cy="760412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7054864" y="5224463"/>
              <a:ext cx="361950" cy="304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1400" b="1">
                  <a:solidFill>
                    <a:srgbClr val="2B2745"/>
                  </a:solidFill>
                  <a:ea typeface="標楷體" pitchFamily="65" charset="-120"/>
                </a:rPr>
                <a:t>是</a:t>
              </a:r>
            </a:p>
          </p:txBody>
        </p:sp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6500826" y="3500438"/>
              <a:ext cx="145415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FFC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dirty="0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 flipH="1">
              <a:off x="7223139" y="3937000"/>
              <a:ext cx="0" cy="450850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39" name="AutoShape 17"/>
            <p:cNvCxnSpPr>
              <a:cxnSpLocks noChangeShapeType="1"/>
            </p:cNvCxnSpPr>
            <p:nvPr/>
          </p:nvCxnSpPr>
          <p:spPr bwMode="auto">
            <a:xfrm rot="10800000" flipH="1">
              <a:off x="6407164" y="3121025"/>
              <a:ext cx="827087" cy="1612900"/>
            </a:xfrm>
            <a:prstGeom prst="bentConnector3">
              <a:avLst>
                <a:gd name="adj1" fmla="val -76009"/>
              </a:avLst>
            </a:prstGeom>
            <a:noFill/>
            <a:ln w="12700">
              <a:solidFill>
                <a:srgbClr val="2B2745"/>
              </a:solidFill>
              <a:miter lim="800000"/>
              <a:headEnd/>
              <a:tailEnd type="triangle" w="med" len="med"/>
            </a:ln>
          </p:spPr>
        </p:cxn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5926151" y="4564063"/>
              <a:ext cx="361950" cy="304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1400" b="1">
                  <a:solidFill>
                    <a:srgbClr val="2B2745"/>
                  </a:solidFill>
                  <a:ea typeface="標楷體" pitchFamily="65" charset="-120"/>
                </a:rPr>
                <a:t>否</a:t>
              </a:r>
            </a:p>
          </p:txBody>
        </p:sp>
      </p:grp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1760256" y="2987983"/>
            <a:ext cx="2519363" cy="1815882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zh-TW" sz="1600" b="1" dirty="0">
              <a:solidFill>
                <a:srgbClr val="583F00"/>
              </a:solidFill>
            </a:endParaRPr>
          </a:p>
          <a:p>
            <a:r>
              <a:rPr lang="en-US" altLang="zh-TW" sz="1600" b="1" dirty="0">
                <a:solidFill>
                  <a:srgbClr val="583F00"/>
                </a:solidFill>
              </a:rPr>
              <a:t>do 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{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}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Loop  While (</a:t>
            </a:r>
            <a:r>
              <a:rPr lang="zh-TW" altLang="en-US" sz="1600" b="1" dirty="0">
                <a:solidFill>
                  <a:srgbClr val="583F00"/>
                </a:solidFill>
              </a:rPr>
              <a:t>條件</a:t>
            </a:r>
            <a:r>
              <a:rPr lang="en-US" altLang="zh-TW" sz="1600" b="1" dirty="0">
                <a:solidFill>
                  <a:srgbClr val="583F00"/>
                </a:solidFill>
              </a:rPr>
              <a:t>); </a:t>
            </a:r>
          </a:p>
          <a:p>
            <a:endParaRPr lang="en-US" altLang="zh-TW" sz="1600" b="1" dirty="0">
              <a:solidFill>
                <a:srgbClr val="583F00"/>
              </a:solidFill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="" xmlns:a16="http://schemas.microsoft.com/office/drawing/2014/main" id="{1F041250-1FDA-B843-8A0E-2B38DF4F34F0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5676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重覆</a:t>
            </a:r>
            <a:r>
              <a:rPr lang="zh-TW" altLang="zh-TW" dirty="0"/>
              <a:t>結構</a:t>
            </a:r>
            <a:r>
              <a:rPr lang="en-US" altLang="zh-TW" dirty="0"/>
              <a:t> </a:t>
            </a:r>
            <a:r>
              <a:rPr lang="en-US" altLang="zh-TW" dirty="0" err="1"/>
              <a:t>Interation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情境主題：呼吸燈</a:t>
            </a:r>
            <a:endParaRPr lang="en-US" altLang="zh-TW" sz="24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62880" y="1502628"/>
            <a:ext cx="4917232" cy="4566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>
                <a:solidFill>
                  <a:schemeClr val="accent1"/>
                </a:solidFill>
              </a:rPr>
              <a:t>(1</a:t>
            </a:r>
            <a:r>
              <a:rPr lang="en-US" altLang="zh-TW" sz="1800" b="1" dirty="0" smtClean="0">
                <a:solidFill>
                  <a:schemeClr val="accent1"/>
                </a:solidFill>
              </a:rPr>
              <a:t>) </a:t>
            </a:r>
            <a:r>
              <a:rPr lang="zh-TW" altLang="en-US" sz="1800" b="1" dirty="0" smtClean="0"/>
              <a:t>情境</a:t>
            </a:r>
            <a:r>
              <a:rPr lang="zh-TW" altLang="en-US" sz="1800" b="1" dirty="0"/>
              <a:t>主題</a:t>
            </a:r>
            <a:r>
              <a:rPr lang="zh-TW" altLang="en-US" sz="1800" dirty="0"/>
              <a:t>：呼吸燈</a:t>
            </a:r>
            <a:endParaRPr lang="en-US" altLang="zh-TW" sz="1800" dirty="0"/>
          </a:p>
          <a:p>
            <a:pPr marL="360363" indent="-360363">
              <a:buNone/>
            </a:pPr>
            <a:r>
              <a:rPr lang="en-US" altLang="zh-TW" sz="1800" b="1" dirty="0">
                <a:solidFill>
                  <a:schemeClr val="accent1"/>
                </a:solidFill>
              </a:rPr>
              <a:t>(2</a:t>
            </a:r>
            <a:r>
              <a:rPr lang="en-US" altLang="zh-TW" sz="1800" b="1" dirty="0" smtClean="0">
                <a:solidFill>
                  <a:schemeClr val="accent1"/>
                </a:solidFill>
              </a:rPr>
              <a:t>) </a:t>
            </a:r>
            <a:r>
              <a:rPr lang="zh-TW" altLang="en-US" sz="1800" b="1" dirty="0" smtClean="0"/>
              <a:t>情境</a:t>
            </a:r>
            <a:r>
              <a:rPr lang="zh-TW" altLang="en-US" sz="1800" b="1" dirty="0"/>
              <a:t>目的</a:t>
            </a:r>
            <a:r>
              <a:rPr lang="zh-TW" altLang="en-US" sz="1800" dirty="0" smtClean="0"/>
              <a:t>：</a:t>
            </a:r>
            <a:r>
              <a:rPr lang="zh-TW" altLang="en-US" sz="1800" dirty="0"/>
              <a:t>調整</a:t>
            </a:r>
            <a:r>
              <a:rPr lang="en-US" altLang="zh-TW" sz="1800" dirty="0"/>
              <a:t>LED</a:t>
            </a:r>
            <a:r>
              <a:rPr lang="zh-TW" altLang="en-US" sz="1800" dirty="0"/>
              <a:t>燈的亮度，從全暗漸漸增亮到全亮，再由全亮漸漸減</a:t>
            </a:r>
            <a:r>
              <a:rPr lang="zh-TW" altLang="en-US" sz="1800" dirty="0" smtClean="0"/>
              <a:t>亮到</a:t>
            </a:r>
            <a:r>
              <a:rPr lang="zh-TW" altLang="en-US" sz="1800" dirty="0"/>
              <a:t>全暗，</a:t>
            </a:r>
            <a:r>
              <a:rPr lang="zh-TW" altLang="en-US" sz="1800" dirty="0" smtClean="0"/>
              <a:t>反覆執行。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</a:rPr>
              <a:t>(3</a:t>
            </a:r>
            <a:r>
              <a:rPr lang="en-US" altLang="zh-CN" sz="1800" b="1" dirty="0" smtClean="0">
                <a:solidFill>
                  <a:schemeClr val="accent1"/>
                </a:solidFill>
              </a:rPr>
              <a:t>) </a:t>
            </a:r>
            <a:r>
              <a:rPr lang="zh-CN" altLang="en-US" sz="1800" b="1" dirty="0" smtClean="0"/>
              <a:t>情境</a:t>
            </a:r>
            <a:r>
              <a:rPr lang="zh-CN" altLang="en-US" sz="1800" b="1" dirty="0"/>
              <a:t>分析</a:t>
            </a:r>
            <a:r>
              <a:rPr lang="zh-TW" altLang="en-US" sz="1800" dirty="0"/>
              <a:t>：</a:t>
            </a:r>
            <a:endParaRPr lang="en-US" altLang="zh-TW" sz="1800" dirty="0"/>
          </a:p>
          <a:p>
            <a:pPr marL="365760" lvl="1" indent="0">
              <a:buNone/>
            </a:pPr>
            <a:r>
              <a:rPr lang="en-US" altLang="zh-TW" sz="1800" dirty="0" err="1" smtClean="0"/>
              <a:t>1.LED</a:t>
            </a:r>
            <a:r>
              <a:rPr lang="zh-TW" altLang="en-US" sz="1800" dirty="0"/>
              <a:t>全暗</a:t>
            </a:r>
            <a:r>
              <a:rPr lang="en-US" altLang="zh-TW" sz="1800" dirty="0">
                <a:sym typeface="Wingdings" panose="05000000000000000000" pitchFamily="2" charset="2"/>
              </a:rPr>
              <a:t></a:t>
            </a:r>
            <a:r>
              <a:rPr lang="en-US" altLang="zh-TW" sz="1800" dirty="0" smtClean="0">
                <a:sym typeface="Wingdings" panose="05000000000000000000" pitchFamily="2" charset="2"/>
              </a:rPr>
              <a:t>LED</a:t>
            </a:r>
            <a:r>
              <a:rPr lang="zh-TW" altLang="en-US" sz="1800" dirty="0"/>
              <a:t>漸漸增亮</a:t>
            </a:r>
            <a:r>
              <a:rPr lang="en-US" altLang="zh-TW" sz="1800" dirty="0" smtClean="0">
                <a:sym typeface="Wingdings" panose="05000000000000000000" pitchFamily="2" charset="2"/>
              </a:rPr>
              <a:t>(</a:t>
            </a:r>
            <a:r>
              <a:rPr lang="zh-TW" altLang="en-US" sz="1800" dirty="0">
                <a:sym typeface="Wingdings" panose="05000000000000000000" pitchFamily="2" charset="2"/>
              </a:rPr>
              <a:t>連續性漸增</a:t>
            </a:r>
            <a:r>
              <a:rPr lang="en-US" altLang="zh-TW" sz="1800" dirty="0">
                <a:sym typeface="Wingdings" panose="05000000000000000000" pitchFamily="2" charset="2"/>
              </a:rPr>
              <a:t>)</a:t>
            </a:r>
          </a:p>
          <a:p>
            <a:pPr marL="365760" lvl="1" indent="0">
              <a:buNone/>
            </a:pPr>
            <a:r>
              <a:rPr lang="en-US" altLang="zh-TW" sz="1800" dirty="0" err="1" smtClean="0">
                <a:sym typeface="Wingdings" panose="05000000000000000000" pitchFamily="2" charset="2"/>
              </a:rPr>
              <a:t>2.</a:t>
            </a:r>
            <a:r>
              <a:rPr lang="en-US" altLang="zh-TW" sz="1800" dirty="0" err="1" smtClean="0"/>
              <a:t>LED</a:t>
            </a:r>
            <a:r>
              <a:rPr lang="zh-TW" altLang="en-US" sz="1800" dirty="0"/>
              <a:t>全亮</a:t>
            </a:r>
            <a:r>
              <a:rPr lang="en-US" altLang="zh-TW" sz="1800" dirty="0">
                <a:sym typeface="Wingdings" panose="05000000000000000000" pitchFamily="2" charset="2"/>
              </a:rPr>
              <a:t></a:t>
            </a:r>
            <a:r>
              <a:rPr lang="en-US" altLang="zh-TW" sz="1800" dirty="0" smtClean="0">
                <a:sym typeface="Wingdings" panose="05000000000000000000" pitchFamily="2" charset="2"/>
              </a:rPr>
              <a:t>LED</a:t>
            </a:r>
            <a:r>
              <a:rPr lang="zh-TW" altLang="en-US" sz="1800" dirty="0"/>
              <a:t>漸漸減亮</a:t>
            </a:r>
            <a:r>
              <a:rPr lang="en-US" altLang="zh-TW" sz="1800" dirty="0" smtClean="0">
                <a:sym typeface="Wingdings" panose="05000000000000000000" pitchFamily="2" charset="2"/>
              </a:rPr>
              <a:t>(</a:t>
            </a:r>
            <a:r>
              <a:rPr lang="zh-TW" altLang="en-US" sz="1800" dirty="0">
                <a:sym typeface="Wingdings" panose="05000000000000000000" pitchFamily="2" charset="2"/>
              </a:rPr>
              <a:t>連續性漸減</a:t>
            </a:r>
            <a:r>
              <a:rPr lang="en-US" altLang="zh-TW" sz="1800" dirty="0">
                <a:sym typeface="Wingdings" panose="05000000000000000000" pitchFamily="2" charset="2"/>
              </a:rPr>
              <a:t>)</a:t>
            </a:r>
          </a:p>
          <a:p>
            <a:pPr marL="365760" lvl="1" indent="0">
              <a:buNone/>
            </a:pPr>
            <a:r>
              <a:rPr lang="en-US" altLang="zh-TW" sz="1800" dirty="0" smtClean="0">
                <a:sym typeface="Wingdings" panose="05000000000000000000" pitchFamily="2" charset="2"/>
              </a:rPr>
              <a:t>3</a:t>
            </a:r>
            <a:r>
              <a:rPr lang="en-US" altLang="zh-TW" sz="1800" dirty="0">
                <a:sym typeface="Wingdings" panose="05000000000000000000" pitchFamily="2" charset="2"/>
              </a:rPr>
              <a:t>.</a:t>
            </a:r>
            <a:r>
              <a:rPr lang="zh-TW" altLang="en-US" sz="1800" dirty="0"/>
              <a:t>非數位輸出，而是</a:t>
            </a:r>
            <a:r>
              <a:rPr lang="en-US" altLang="zh-TW" sz="1800" dirty="0"/>
              <a:t>PWM</a:t>
            </a:r>
            <a:r>
              <a:rPr lang="zh-TW" altLang="en-US" sz="1800" dirty="0"/>
              <a:t>輸出</a:t>
            </a:r>
            <a:r>
              <a:rPr lang="en-US" altLang="zh-TW" sz="1800" dirty="0"/>
              <a:t>(</a:t>
            </a:r>
            <a:r>
              <a:rPr lang="zh-TW" altLang="en-US" sz="1800" dirty="0"/>
              <a:t>類比輸出</a:t>
            </a:r>
            <a:r>
              <a:rPr lang="en-US" altLang="zh-TW" sz="1800" dirty="0"/>
              <a:t>)</a:t>
            </a:r>
          </a:p>
          <a:p>
            <a:pPr marL="365760" lvl="1" indent="0">
              <a:buNone/>
            </a:pPr>
            <a:r>
              <a:rPr lang="en-US" altLang="zh-TW" sz="1800" dirty="0" err="1" smtClean="0"/>
              <a:t>4.PWM</a:t>
            </a:r>
            <a:r>
              <a:rPr lang="zh-TW" altLang="en-US" sz="1800" dirty="0"/>
              <a:t>輸出值範圍</a:t>
            </a:r>
            <a:r>
              <a:rPr lang="en-US" altLang="zh-TW" sz="1800" dirty="0"/>
              <a:t>0(</a:t>
            </a:r>
            <a:r>
              <a:rPr lang="zh-TW" altLang="en-US" sz="1800" dirty="0"/>
              <a:t>全暗</a:t>
            </a:r>
            <a:r>
              <a:rPr lang="en-US" altLang="zh-TW" sz="1800" dirty="0"/>
              <a:t>)</a:t>
            </a:r>
            <a:r>
              <a:rPr lang="zh-TW" altLang="en-US" sz="1800" dirty="0"/>
              <a:t>～</a:t>
            </a:r>
            <a:r>
              <a:rPr lang="en-US" altLang="zh-TW" sz="1800" dirty="0"/>
              <a:t>255(</a:t>
            </a:r>
            <a:r>
              <a:rPr lang="zh-TW" altLang="en-US" sz="1800" dirty="0"/>
              <a:t>全亮</a:t>
            </a:r>
            <a:r>
              <a:rPr lang="en-US" altLang="zh-TW" sz="1800" dirty="0"/>
              <a:t>)</a:t>
            </a:r>
          </a:p>
          <a:p>
            <a:endParaRPr lang="en-US" altLang="zh-TW" dirty="0">
              <a:latin typeface="標楷體"/>
              <a:ea typeface="標楷體"/>
            </a:endParaRPr>
          </a:p>
          <a:p>
            <a:pPr marL="0" indent="0">
              <a:buNone/>
            </a:pPr>
            <a:r>
              <a:rPr lang="zh-TW" altLang="en-US" dirty="0">
                <a:latin typeface="標楷體"/>
                <a:ea typeface="標楷體"/>
                <a:sym typeface="Wingdings" panose="05000000000000000000" pitchFamily="2" charset="2"/>
              </a:rPr>
              <a:t> 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958310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E2BA5F31-F6B8-0549-8009-913458624102}"/>
              </a:ext>
            </a:extLst>
          </p:cNvPr>
          <p:cNvSpPr txBox="1"/>
          <p:nvPr/>
        </p:nvSpPr>
        <p:spPr>
          <a:xfrm>
            <a:off x="6083457" y="1502628"/>
            <a:ext cx="174919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(4) </a:t>
            </a:r>
            <a:r>
              <a:rPr kumimoji="1" lang="zh-TW" altLang="en-US" b="1" dirty="0">
                <a:latin typeface="微軟正黑體" pitchFamily="34" charset="-120"/>
                <a:ea typeface="微軟正黑體" pitchFamily="34" charset="-120"/>
              </a:rPr>
              <a:t>情境流程圖</a:t>
            </a:r>
            <a:r>
              <a:rPr kumimoji="1" lang="en-US" altLang="zh-TW" b="1" dirty="0">
                <a:latin typeface="微軟正黑體" pitchFamily="34" charset="-120"/>
                <a:ea typeface="微軟正黑體" pitchFamily="34" charset="-120"/>
              </a:rPr>
              <a:t>:</a:t>
            </a:r>
            <a:endParaRPr kumimoji="1"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4F6A842B-0C14-BA4C-92EC-EE238CAD9DF4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Ch.4.2.3</a:t>
            </a:r>
            <a:endParaRPr lang="zh-TW" altLang="en-US" dirty="0"/>
          </a:p>
        </p:txBody>
      </p:sp>
      <p:grpSp>
        <p:nvGrpSpPr>
          <p:cNvPr id="56" name="群組 55"/>
          <p:cNvGrpSpPr/>
          <p:nvPr/>
        </p:nvGrpSpPr>
        <p:grpSpPr>
          <a:xfrm>
            <a:off x="6372198" y="2191815"/>
            <a:ext cx="1368154" cy="3613449"/>
            <a:chOff x="6372198" y="2191815"/>
            <a:chExt cx="1368154" cy="3613449"/>
          </a:xfrm>
        </p:grpSpPr>
        <p:sp>
          <p:nvSpPr>
            <p:cNvPr id="9" name="橢圓 8"/>
            <p:cNvSpPr/>
            <p:nvPr/>
          </p:nvSpPr>
          <p:spPr>
            <a:xfrm>
              <a:off x="6516216" y="2191815"/>
              <a:ext cx="1080120" cy="504056"/>
            </a:xfrm>
            <a:prstGeom prst="ellipse">
              <a:avLst/>
            </a:prstGeom>
            <a:solidFill>
              <a:srgbClr val="CCFFCC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zh-TW" altLang="en-US" sz="1400" kern="1000" spc="-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程式開始</a:t>
              </a:r>
              <a:endParaRPr lang="zh-TW" altLang="en-US" sz="1400" kern="1000" spc="-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6372778" y="2950491"/>
              <a:ext cx="1367572" cy="47850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 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全暗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圓角矩形 10"/>
            <p:cNvSpPr/>
            <p:nvPr/>
          </p:nvSpPr>
          <p:spPr>
            <a:xfrm>
              <a:off x="6372779" y="4511990"/>
              <a:ext cx="1367572" cy="5011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 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全亮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圓角矩形 11"/>
            <p:cNvSpPr/>
            <p:nvPr/>
          </p:nvSpPr>
          <p:spPr>
            <a:xfrm>
              <a:off x="6372780" y="5301208"/>
              <a:ext cx="1367572" cy="5040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漸漸變暗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圓角矩形 12"/>
            <p:cNvSpPr/>
            <p:nvPr/>
          </p:nvSpPr>
          <p:spPr>
            <a:xfrm>
              <a:off x="6372198" y="3726324"/>
              <a:ext cx="1368152" cy="49476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漸漸變亮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4" name="直線單箭頭接點 13"/>
            <p:cNvCxnSpPr>
              <a:stCxn id="9" idx="4"/>
              <a:endCxn id="10" idx="0"/>
            </p:cNvCxnSpPr>
            <p:nvPr/>
          </p:nvCxnSpPr>
          <p:spPr>
            <a:xfrm>
              <a:off x="7056276" y="2695871"/>
              <a:ext cx="288" cy="25462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單箭頭接點 14"/>
            <p:cNvCxnSpPr>
              <a:stCxn id="10" idx="2"/>
              <a:endCxn id="13" idx="0"/>
            </p:cNvCxnSpPr>
            <p:nvPr/>
          </p:nvCxnSpPr>
          <p:spPr>
            <a:xfrm flipH="1">
              <a:off x="7056274" y="3429000"/>
              <a:ext cx="290" cy="2973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>
              <a:stCxn id="13" idx="2"/>
              <a:endCxn id="11" idx="0"/>
            </p:cNvCxnSpPr>
            <p:nvPr/>
          </p:nvCxnSpPr>
          <p:spPr>
            <a:xfrm>
              <a:off x="7056274" y="4221088"/>
              <a:ext cx="291" cy="2909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>
              <a:stCxn id="11" idx="2"/>
              <a:endCxn id="12" idx="0"/>
            </p:cNvCxnSpPr>
            <p:nvPr/>
          </p:nvCxnSpPr>
          <p:spPr>
            <a:xfrm>
              <a:off x="7056565" y="5013176"/>
              <a:ext cx="1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肘形接點 17"/>
            <p:cNvCxnSpPr>
              <a:stCxn id="12" idx="1"/>
              <a:endCxn id="10" idx="1"/>
            </p:cNvCxnSpPr>
            <p:nvPr/>
          </p:nvCxnSpPr>
          <p:spPr>
            <a:xfrm rot="10800000">
              <a:off x="6372778" y="3189746"/>
              <a:ext cx="2" cy="2363490"/>
            </a:xfrm>
            <a:prstGeom prst="bentConnector3">
              <a:avLst>
                <a:gd name="adj1" fmla="val 1143010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008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141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重覆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呼吸燈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情境</a:t>
            </a:r>
            <a:r>
              <a:rPr lang="zh-TW" altLang="en-US" sz="2400" dirty="0" smtClean="0">
                <a:solidFill>
                  <a:srgbClr val="0070C0"/>
                </a:solidFill>
              </a:rPr>
              <a:t>流程圖 </a:t>
            </a:r>
            <a:r>
              <a:rPr lang="en-US" altLang="zh-TW" sz="2400" dirty="0" smtClean="0">
                <a:solidFill>
                  <a:srgbClr val="0070C0"/>
                </a:solidFill>
              </a:rPr>
              <a:t>vs </a:t>
            </a:r>
            <a:r>
              <a:rPr lang="zh-TW" altLang="en-US" sz="2400" dirty="0" smtClean="0">
                <a:solidFill>
                  <a:srgbClr val="0070C0"/>
                </a:solidFill>
              </a:rPr>
              <a:t>演算法</a:t>
            </a:r>
            <a:r>
              <a:rPr lang="zh-TW" altLang="en-US" sz="2400" dirty="0">
                <a:solidFill>
                  <a:srgbClr val="0070C0"/>
                </a:solidFill>
              </a:rPr>
              <a:t>步驟</a:t>
            </a:r>
            <a:r>
              <a:rPr lang="en-US" altLang="zh-TW" sz="2400" dirty="0">
                <a:solidFill>
                  <a:srgbClr val="0070C0"/>
                </a:solidFill>
              </a:rPr>
              <a:t> 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877806" y="1556792"/>
            <a:ext cx="4798649" cy="45668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dirty="0"/>
              <a:t>1.</a:t>
            </a:r>
            <a:r>
              <a:rPr lang="zh-TW" altLang="en-US" dirty="0"/>
              <a:t>初始</a:t>
            </a:r>
            <a:r>
              <a:rPr lang="en-US" altLang="zh-TW" dirty="0"/>
              <a:t>LED</a:t>
            </a:r>
            <a:r>
              <a:rPr lang="zh-TW" altLang="en-US" dirty="0"/>
              <a:t>亮度變數</a:t>
            </a:r>
            <a:r>
              <a:rPr lang="en-US" altLang="zh-TW" dirty="0" err="1"/>
              <a:t>i</a:t>
            </a:r>
            <a:r>
              <a:rPr lang="en-US" altLang="zh-TW" dirty="0"/>
              <a:t>=0(</a:t>
            </a:r>
            <a:r>
              <a:rPr lang="zh-TW" altLang="en-US" dirty="0"/>
              <a:t>全暗</a:t>
            </a:r>
            <a:r>
              <a:rPr lang="en-US" altLang="zh-TW" dirty="0"/>
              <a:t>)</a:t>
            </a:r>
            <a:endParaRPr lang="en-US" altLang="zh-TW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dirty="0">
                <a:sym typeface="Wingdings" panose="05000000000000000000" pitchFamily="2" charset="2"/>
              </a:rPr>
              <a:t>2.</a:t>
            </a:r>
            <a:r>
              <a:rPr lang="en-US" altLang="zh-TW" dirty="0"/>
              <a:t>LED</a:t>
            </a:r>
            <a:r>
              <a:rPr lang="zh-TW" altLang="en-US" dirty="0"/>
              <a:t>亮度增減變量值</a:t>
            </a:r>
            <a:r>
              <a:rPr lang="en-US" altLang="zh-TW" dirty="0"/>
              <a:t>x=5</a:t>
            </a:r>
            <a:endParaRPr lang="en-US" altLang="zh-TW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TW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dirty="0" smtClean="0">
                <a:sym typeface="Wingdings" panose="05000000000000000000" pitchFamily="2" charset="2"/>
              </a:rPr>
              <a:t>3</a:t>
            </a:r>
            <a:r>
              <a:rPr lang="en-US" altLang="zh-TW" dirty="0">
                <a:sym typeface="Wingdings" panose="05000000000000000000" pitchFamily="2" charset="2"/>
              </a:rPr>
              <a:t>.</a:t>
            </a:r>
            <a:r>
              <a:rPr lang="zh-TW" altLang="en-US" dirty="0">
                <a:sym typeface="Wingdings" panose="05000000000000000000" pitchFamily="2" charset="2"/>
              </a:rPr>
              <a:t>判斷</a:t>
            </a:r>
            <a:r>
              <a:rPr lang="zh-TW" altLang="en-US" dirty="0" smtClean="0">
                <a:sym typeface="Wingdings" panose="05000000000000000000" pitchFamily="2" charset="2"/>
              </a:rPr>
              <a:t>迴圈執行條件是否 </a:t>
            </a:r>
            <a:r>
              <a:rPr lang="en-US" altLang="zh-TW" dirty="0" err="1" smtClean="0">
                <a:sym typeface="Wingdings" panose="05000000000000000000" pitchFamily="2" charset="2"/>
              </a:rPr>
              <a:t>i</a:t>
            </a:r>
            <a:r>
              <a:rPr lang="en-US" altLang="zh-TW" dirty="0" smtClean="0">
                <a:sym typeface="Wingdings" panose="05000000000000000000" pitchFamily="2" charset="2"/>
              </a:rPr>
              <a:t>=255</a:t>
            </a:r>
            <a:r>
              <a:rPr lang="en-US" altLang="zh-TW" dirty="0">
                <a:sym typeface="Wingdings" panose="05000000000000000000" pitchFamily="2" charset="2"/>
              </a:rPr>
              <a:t>(</a:t>
            </a:r>
            <a:r>
              <a:rPr lang="zh-TW" altLang="en-US" dirty="0">
                <a:sym typeface="Wingdings" panose="05000000000000000000" pitchFamily="2" charset="2"/>
              </a:rPr>
              <a:t>全亮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en-US" altLang="zh-TW" dirty="0" smtClean="0"/>
              <a:t>   3-1</a:t>
            </a:r>
            <a:r>
              <a:rPr lang="en-US" altLang="zh-TW" dirty="0"/>
              <a:t>.</a:t>
            </a:r>
            <a:r>
              <a:rPr lang="zh-TW" altLang="en-US" dirty="0"/>
              <a:t>若否，</a:t>
            </a:r>
            <a:r>
              <a:rPr lang="en-US" altLang="zh-TW" dirty="0"/>
              <a:t>LED</a:t>
            </a:r>
            <a:r>
              <a:rPr lang="zh-TW" altLang="en-US" dirty="0"/>
              <a:t>做</a:t>
            </a:r>
            <a:r>
              <a:rPr lang="en-US" altLang="zh-TW" dirty="0"/>
              <a:t>PWM</a:t>
            </a:r>
            <a:r>
              <a:rPr lang="zh-TW" altLang="en-US" dirty="0"/>
              <a:t>輸出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</a:t>
            </a:r>
            <a:r>
              <a:rPr lang="zh-TW" altLang="en-US" dirty="0" smtClean="0"/>
              <a:t>      </a:t>
            </a:r>
            <a:r>
              <a:rPr lang="en-US" altLang="zh-TW" dirty="0" smtClean="0"/>
              <a:t>3-1-1</a:t>
            </a:r>
            <a:r>
              <a:rPr lang="en-US" altLang="zh-TW" dirty="0"/>
              <a:t>.</a:t>
            </a:r>
            <a:r>
              <a:rPr lang="zh-TW" altLang="en-US" dirty="0"/>
              <a:t>計算</a:t>
            </a:r>
            <a:r>
              <a:rPr lang="en-US" altLang="zh-TW" dirty="0" err="1"/>
              <a:t>i</a:t>
            </a:r>
            <a:r>
              <a:rPr lang="en-US" altLang="zh-TW" dirty="0"/>
              <a:t>=</a:t>
            </a:r>
            <a:r>
              <a:rPr lang="en-US" altLang="zh-TW" dirty="0" err="1"/>
              <a:t>i+x</a:t>
            </a:r>
            <a:r>
              <a:rPr lang="en-US" altLang="zh-TW" dirty="0"/>
              <a:t>(</a:t>
            </a:r>
            <a:r>
              <a:rPr lang="zh-TW" altLang="en-US" dirty="0"/>
              <a:t>亮度漸亮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/>
              <a:t>  </a:t>
            </a:r>
            <a:r>
              <a:rPr lang="en-US" altLang="zh-TW" dirty="0" smtClean="0"/>
              <a:t>      3-1-2</a:t>
            </a:r>
            <a:r>
              <a:rPr lang="en-US" altLang="zh-TW" dirty="0"/>
              <a:t>.</a:t>
            </a:r>
            <a:r>
              <a:rPr lang="zh-TW" altLang="en-US" dirty="0"/>
              <a:t>延遲</a:t>
            </a:r>
            <a:r>
              <a:rPr lang="en-US" altLang="zh-TW" dirty="0"/>
              <a:t>30</a:t>
            </a:r>
            <a:r>
              <a:rPr lang="zh-TW" altLang="en-US" dirty="0"/>
              <a:t>毫秒後，繼續迴圈步驟</a:t>
            </a:r>
            <a:r>
              <a:rPr lang="en-US" altLang="zh-TW" dirty="0"/>
              <a:t>3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3-2</a:t>
            </a:r>
            <a:r>
              <a:rPr lang="en-US" altLang="zh-TW" dirty="0"/>
              <a:t>.</a:t>
            </a:r>
            <a:r>
              <a:rPr lang="zh-TW" altLang="en-US" dirty="0"/>
              <a:t>若是，</a:t>
            </a:r>
            <a:r>
              <a:rPr lang="en-US" altLang="zh-TW" dirty="0"/>
              <a:t>LED</a:t>
            </a:r>
            <a:r>
              <a:rPr lang="zh-TW" altLang="en-US" dirty="0"/>
              <a:t>全亮，結束迴圈</a:t>
            </a:r>
            <a:r>
              <a:rPr lang="zh-TW" altLang="en-US" dirty="0">
                <a:sym typeface="Wingdings" panose="05000000000000000000" pitchFamily="2" charset="2"/>
              </a:rPr>
              <a:t>至步驟</a:t>
            </a:r>
            <a:r>
              <a:rPr lang="en-US" altLang="zh-TW" dirty="0">
                <a:sym typeface="Wingdings" panose="05000000000000000000" pitchFamily="2" charset="2"/>
              </a:rPr>
              <a:t>4</a:t>
            </a:r>
          </a:p>
          <a:p>
            <a:pPr marL="0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dirty="0">
                <a:sym typeface="Wingdings" panose="05000000000000000000" pitchFamily="2" charset="2"/>
              </a:rPr>
              <a:t>4.</a:t>
            </a:r>
            <a:r>
              <a:rPr lang="zh-TW" altLang="en-US" dirty="0">
                <a:sym typeface="Wingdings" panose="05000000000000000000" pitchFamily="2" charset="2"/>
              </a:rPr>
              <a:t>判斷迴</a:t>
            </a:r>
            <a:r>
              <a:rPr lang="zh-TW" altLang="en-US" dirty="0" smtClean="0">
                <a:sym typeface="Wingdings" panose="05000000000000000000" pitchFamily="2" charset="2"/>
              </a:rPr>
              <a:t>圈執行條件是否 </a:t>
            </a:r>
            <a:r>
              <a:rPr lang="en-US" altLang="zh-TW" dirty="0" err="1" smtClean="0">
                <a:sym typeface="Wingdings" panose="05000000000000000000" pitchFamily="2" charset="2"/>
              </a:rPr>
              <a:t>i</a:t>
            </a:r>
            <a:r>
              <a:rPr lang="en-US" altLang="zh-TW" dirty="0" smtClean="0">
                <a:sym typeface="Wingdings" panose="05000000000000000000" pitchFamily="2" charset="2"/>
              </a:rPr>
              <a:t>=0</a:t>
            </a:r>
            <a:r>
              <a:rPr lang="en-US" altLang="zh-TW" dirty="0">
                <a:sym typeface="Wingdings" panose="05000000000000000000" pitchFamily="2" charset="2"/>
              </a:rPr>
              <a:t>(</a:t>
            </a:r>
            <a:r>
              <a:rPr lang="zh-TW" altLang="en-US" dirty="0">
                <a:sym typeface="Wingdings" panose="05000000000000000000" pitchFamily="2" charset="2"/>
              </a:rPr>
              <a:t>全暗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4-1</a:t>
            </a:r>
            <a:r>
              <a:rPr lang="en-US" altLang="zh-TW" dirty="0"/>
              <a:t>.</a:t>
            </a:r>
            <a:r>
              <a:rPr lang="zh-TW" altLang="en-US" dirty="0"/>
              <a:t>若否，</a:t>
            </a:r>
            <a:r>
              <a:rPr lang="en-US" altLang="zh-TW" dirty="0"/>
              <a:t>LED</a:t>
            </a:r>
            <a:r>
              <a:rPr lang="zh-TW" altLang="en-US" dirty="0"/>
              <a:t>做</a:t>
            </a:r>
            <a:r>
              <a:rPr lang="en-US" altLang="zh-TW" dirty="0"/>
              <a:t>PWM</a:t>
            </a:r>
            <a:r>
              <a:rPr lang="zh-TW" altLang="en-US" dirty="0"/>
              <a:t>輸出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</a:t>
            </a:r>
            <a:r>
              <a:rPr lang="zh-TW" altLang="en-US" dirty="0" smtClean="0"/>
              <a:t>       </a:t>
            </a:r>
            <a:r>
              <a:rPr lang="en-US" altLang="zh-TW" dirty="0" smtClean="0"/>
              <a:t>4-1-1</a:t>
            </a:r>
            <a:r>
              <a:rPr lang="en-US" altLang="zh-TW" dirty="0"/>
              <a:t>.</a:t>
            </a:r>
            <a:r>
              <a:rPr lang="zh-TW" altLang="en-US" dirty="0"/>
              <a:t>計算</a:t>
            </a:r>
            <a:r>
              <a:rPr lang="en-US" altLang="zh-TW" dirty="0" err="1"/>
              <a:t>i</a:t>
            </a:r>
            <a:r>
              <a:rPr lang="en-US" altLang="zh-TW" dirty="0"/>
              <a:t>=</a:t>
            </a:r>
            <a:r>
              <a:rPr lang="en-US" altLang="zh-TW" dirty="0" err="1"/>
              <a:t>i</a:t>
            </a:r>
            <a:r>
              <a:rPr lang="en-US" altLang="zh-TW" dirty="0"/>
              <a:t>-x(</a:t>
            </a:r>
            <a:r>
              <a:rPr lang="zh-TW" altLang="en-US" dirty="0"/>
              <a:t>亮度漸暗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zh-TW" altLang="en-US" dirty="0"/>
              <a:t>  </a:t>
            </a:r>
            <a:r>
              <a:rPr lang="zh-TW" altLang="en-US" dirty="0" smtClean="0"/>
              <a:t>       </a:t>
            </a:r>
            <a:r>
              <a:rPr lang="en-US" altLang="zh-TW" dirty="0" smtClean="0"/>
              <a:t>4-1-2</a:t>
            </a:r>
            <a:r>
              <a:rPr lang="en-US" altLang="zh-TW" dirty="0"/>
              <a:t>.</a:t>
            </a:r>
            <a:r>
              <a:rPr lang="zh-TW" altLang="en-US" dirty="0"/>
              <a:t>延遲</a:t>
            </a:r>
            <a:r>
              <a:rPr lang="en-US" altLang="zh-TW" dirty="0"/>
              <a:t>30</a:t>
            </a:r>
            <a:r>
              <a:rPr lang="zh-TW" altLang="en-US" dirty="0"/>
              <a:t>毫秒後，繼續迴圈步驟</a:t>
            </a:r>
            <a:r>
              <a:rPr lang="en-US" altLang="zh-TW" dirty="0"/>
              <a:t>4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4-2</a:t>
            </a:r>
            <a:r>
              <a:rPr lang="en-US" altLang="zh-TW" dirty="0"/>
              <a:t>.</a:t>
            </a:r>
            <a:r>
              <a:rPr lang="zh-TW" altLang="en-US" dirty="0"/>
              <a:t>若是，</a:t>
            </a:r>
            <a:r>
              <a:rPr lang="en-US" altLang="zh-TW" dirty="0"/>
              <a:t>LED</a:t>
            </a:r>
            <a:r>
              <a:rPr lang="zh-TW" altLang="en-US" dirty="0"/>
              <a:t>全暗，結束迴圈</a:t>
            </a:r>
            <a:r>
              <a:rPr lang="zh-TW" altLang="en-US" dirty="0">
                <a:sym typeface="Wingdings" panose="05000000000000000000" pitchFamily="2" charset="2"/>
              </a:rPr>
              <a:t>至步驟</a:t>
            </a:r>
            <a:r>
              <a:rPr lang="en-US" altLang="zh-TW" dirty="0">
                <a:sym typeface="Wingdings" panose="05000000000000000000" pitchFamily="2" charset="2"/>
              </a:rPr>
              <a:t>3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6" name="直線圖說文字 1 5"/>
          <p:cNvSpPr/>
          <p:nvPr/>
        </p:nvSpPr>
        <p:spPr>
          <a:xfrm>
            <a:off x="3805799" y="2348880"/>
            <a:ext cx="5014673" cy="1656184"/>
          </a:xfrm>
          <a:prstGeom prst="borderCallout1">
            <a:avLst>
              <a:gd name="adj1" fmla="val 53254"/>
              <a:gd name="adj2" fmla="val -459"/>
              <a:gd name="adj3" fmla="val 74873"/>
              <a:gd name="adj4" fmla="val -22159"/>
            </a:avLst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直線圖說文字 1 6"/>
          <p:cNvSpPr/>
          <p:nvPr/>
        </p:nvSpPr>
        <p:spPr>
          <a:xfrm>
            <a:off x="3779912" y="4144218"/>
            <a:ext cx="5040560" cy="1805062"/>
          </a:xfrm>
          <a:prstGeom prst="borderCallout1">
            <a:avLst>
              <a:gd name="adj1" fmla="val 49036"/>
              <a:gd name="adj2" fmla="val 30"/>
              <a:gd name="adj3" fmla="val 58982"/>
              <a:gd name="adj4" fmla="val -20908"/>
            </a:avLst>
          </a:prstGeom>
          <a:noFill/>
          <a:ln>
            <a:solidFill>
              <a:srgbClr val="0000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1259632" y="3212976"/>
            <a:ext cx="1512168" cy="72008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259633" y="4797152"/>
            <a:ext cx="1512168" cy="720080"/>
          </a:xfrm>
          <a:prstGeom prst="rect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3A566B8E-F3F2-5945-9DC4-B211F18F51E0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Ch.4.2.4</a:t>
            </a:r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AE1EBAC0-DB98-C14D-B600-8E221759A03C}"/>
              </a:ext>
            </a:extLst>
          </p:cNvPr>
          <p:cNvSpPr txBox="1"/>
          <p:nvPr/>
        </p:nvSpPr>
        <p:spPr>
          <a:xfrm>
            <a:off x="3805799" y="115504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endParaRPr kumimoji="1" lang="zh-TW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340B7CFC-3B3F-8B4A-8073-049CE63D3D68}"/>
              </a:ext>
            </a:extLst>
          </p:cNvPr>
          <p:cNvSpPr txBox="1"/>
          <p:nvPr/>
        </p:nvSpPr>
        <p:spPr>
          <a:xfrm>
            <a:off x="1331640" y="119675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情境流程圖</a:t>
            </a:r>
            <a:endParaRPr kumimoji="1" lang="zh-TW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339674" y="1790368"/>
            <a:ext cx="1368154" cy="3613449"/>
            <a:chOff x="6372198" y="2191815"/>
            <a:chExt cx="1368154" cy="3613449"/>
          </a:xfrm>
        </p:grpSpPr>
        <p:sp>
          <p:nvSpPr>
            <p:cNvPr id="13" name="橢圓 12"/>
            <p:cNvSpPr/>
            <p:nvPr/>
          </p:nvSpPr>
          <p:spPr>
            <a:xfrm>
              <a:off x="6516216" y="2191815"/>
              <a:ext cx="1080120" cy="504056"/>
            </a:xfrm>
            <a:prstGeom prst="ellipse">
              <a:avLst/>
            </a:prstGeom>
            <a:solidFill>
              <a:srgbClr val="CCFFCC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zh-TW" altLang="en-US" sz="1400" kern="1000" spc="-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程式開始</a:t>
              </a:r>
              <a:endParaRPr lang="zh-TW" altLang="en-US" sz="1400" kern="1000" spc="-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圓角矩形 13"/>
            <p:cNvSpPr/>
            <p:nvPr/>
          </p:nvSpPr>
          <p:spPr>
            <a:xfrm>
              <a:off x="6372778" y="2950491"/>
              <a:ext cx="1367572" cy="47850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 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全暗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圓角矩形 14"/>
            <p:cNvSpPr/>
            <p:nvPr/>
          </p:nvSpPr>
          <p:spPr>
            <a:xfrm>
              <a:off x="6372779" y="4511990"/>
              <a:ext cx="1367572" cy="50118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 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全亮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圓角矩形 15"/>
            <p:cNvSpPr/>
            <p:nvPr/>
          </p:nvSpPr>
          <p:spPr>
            <a:xfrm>
              <a:off x="6372780" y="5301208"/>
              <a:ext cx="1367572" cy="5040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漸漸變暗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圓角矩形 16"/>
            <p:cNvSpPr/>
            <p:nvPr/>
          </p:nvSpPr>
          <p:spPr>
            <a:xfrm>
              <a:off x="6372198" y="3726324"/>
              <a:ext cx="1368152" cy="49476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LED</a:t>
              </a:r>
              <a:r>
                <a:rPr lang="zh-TW" altLang="en-US" sz="14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漸漸變亮</a:t>
              </a:r>
              <a:endPara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單箭頭接點 17"/>
            <p:cNvCxnSpPr>
              <a:stCxn id="13" idx="4"/>
              <a:endCxn id="14" idx="0"/>
            </p:cNvCxnSpPr>
            <p:nvPr/>
          </p:nvCxnSpPr>
          <p:spPr>
            <a:xfrm>
              <a:off x="7056276" y="2695871"/>
              <a:ext cx="288" cy="25462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/>
            <p:cNvCxnSpPr>
              <a:stCxn id="14" idx="2"/>
              <a:endCxn id="17" idx="0"/>
            </p:cNvCxnSpPr>
            <p:nvPr/>
          </p:nvCxnSpPr>
          <p:spPr>
            <a:xfrm flipH="1">
              <a:off x="7056274" y="3429000"/>
              <a:ext cx="290" cy="2973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/>
            <p:cNvCxnSpPr>
              <a:stCxn id="17" idx="2"/>
              <a:endCxn id="15" idx="0"/>
            </p:cNvCxnSpPr>
            <p:nvPr/>
          </p:nvCxnSpPr>
          <p:spPr>
            <a:xfrm>
              <a:off x="7056274" y="4221088"/>
              <a:ext cx="291" cy="2909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/>
            <p:cNvCxnSpPr>
              <a:stCxn id="15" idx="2"/>
              <a:endCxn id="16" idx="0"/>
            </p:cNvCxnSpPr>
            <p:nvPr/>
          </p:nvCxnSpPr>
          <p:spPr>
            <a:xfrm>
              <a:off x="7056565" y="5013176"/>
              <a:ext cx="1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肘形接點 21"/>
            <p:cNvCxnSpPr>
              <a:stCxn id="16" idx="1"/>
              <a:endCxn id="14" idx="1"/>
            </p:cNvCxnSpPr>
            <p:nvPr/>
          </p:nvCxnSpPr>
          <p:spPr>
            <a:xfrm rot="10800000">
              <a:off x="6372778" y="3189746"/>
              <a:ext cx="2" cy="2363490"/>
            </a:xfrm>
            <a:prstGeom prst="bentConnector3">
              <a:avLst>
                <a:gd name="adj1" fmla="val 1143010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60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0316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重覆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呼吸燈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演算法步驟ｖｓ程式流程圖</a:t>
            </a:r>
          </a:p>
        </p:txBody>
      </p:sp>
      <p:sp>
        <p:nvSpPr>
          <p:cNvPr id="6" name="內容版面配置區 2"/>
          <p:cNvSpPr>
            <a:spLocks noGrp="1"/>
          </p:cNvSpPr>
          <p:nvPr>
            <p:ph sz="quarter" idx="1"/>
          </p:nvPr>
        </p:nvSpPr>
        <p:spPr>
          <a:xfrm>
            <a:off x="752288" y="1875347"/>
            <a:ext cx="4035736" cy="4390345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dirty="0"/>
              <a:t>1.</a:t>
            </a:r>
            <a:r>
              <a:rPr lang="zh-TW" altLang="en-US" sz="1600" dirty="0"/>
              <a:t>初始</a:t>
            </a:r>
            <a:r>
              <a:rPr lang="en-US" altLang="zh-TW" sz="1600" dirty="0"/>
              <a:t>LED</a:t>
            </a:r>
            <a:r>
              <a:rPr lang="zh-TW" altLang="en-US" sz="1600" dirty="0"/>
              <a:t>亮度變數</a:t>
            </a:r>
            <a:r>
              <a:rPr lang="en-US" altLang="zh-TW" sz="1600" dirty="0" err="1"/>
              <a:t>i</a:t>
            </a:r>
            <a:r>
              <a:rPr lang="en-US" altLang="zh-TW" sz="1600" dirty="0"/>
              <a:t>=0(</a:t>
            </a:r>
            <a:r>
              <a:rPr lang="zh-TW" altLang="en-US" sz="1600" dirty="0"/>
              <a:t>全暗</a:t>
            </a:r>
            <a:r>
              <a:rPr lang="en-US" altLang="zh-TW" sz="1600" dirty="0"/>
              <a:t>)</a:t>
            </a:r>
            <a:endParaRPr lang="en-US" altLang="zh-TW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sz="1600" dirty="0">
                <a:sym typeface="Wingdings" panose="05000000000000000000" pitchFamily="2" charset="2"/>
              </a:rPr>
              <a:t>2.</a:t>
            </a:r>
            <a:r>
              <a:rPr lang="en-US" altLang="zh-TW" sz="1600" dirty="0"/>
              <a:t>LED</a:t>
            </a:r>
            <a:r>
              <a:rPr lang="zh-TW" altLang="en-US" sz="1600" dirty="0"/>
              <a:t>亮度增減變量值</a:t>
            </a:r>
            <a:r>
              <a:rPr lang="en-US" altLang="zh-TW" sz="1600" dirty="0"/>
              <a:t>x=5</a:t>
            </a:r>
            <a:endParaRPr lang="en-US" altLang="zh-TW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sz="1600" dirty="0">
                <a:sym typeface="Wingdings" panose="05000000000000000000" pitchFamily="2" charset="2"/>
              </a:rPr>
              <a:t>3.</a:t>
            </a:r>
            <a:r>
              <a:rPr lang="zh-TW" altLang="en-US" sz="1600" dirty="0">
                <a:sym typeface="Wingdings" panose="05000000000000000000" pitchFamily="2" charset="2"/>
              </a:rPr>
              <a:t>判斷迴</a:t>
            </a:r>
            <a:r>
              <a:rPr lang="zh-TW" altLang="en-US" sz="1600" dirty="0" smtClean="0">
                <a:sym typeface="Wingdings" panose="05000000000000000000" pitchFamily="2" charset="2"/>
              </a:rPr>
              <a:t>圈執行條件是否</a:t>
            </a:r>
            <a:r>
              <a:rPr lang="en-US" altLang="zh-TW" sz="1600" dirty="0" err="1" smtClean="0">
                <a:sym typeface="Wingdings" panose="05000000000000000000" pitchFamily="2" charset="2"/>
              </a:rPr>
              <a:t>i</a:t>
            </a:r>
            <a:r>
              <a:rPr lang="en-US" altLang="zh-TW" sz="1600" dirty="0" smtClean="0">
                <a:sym typeface="Wingdings" panose="05000000000000000000" pitchFamily="2" charset="2"/>
              </a:rPr>
              <a:t>=255</a:t>
            </a:r>
            <a:endParaRPr lang="en-US" altLang="zh-TW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sz="1600" dirty="0" smtClean="0"/>
              <a:t>   3-1</a:t>
            </a:r>
            <a:r>
              <a:rPr lang="en-US" altLang="zh-TW" sz="1600" dirty="0"/>
              <a:t>.</a:t>
            </a:r>
            <a:r>
              <a:rPr lang="zh-TW" altLang="en-US" sz="1600" dirty="0"/>
              <a:t>若否，</a:t>
            </a:r>
            <a:r>
              <a:rPr lang="en-US" altLang="zh-TW" sz="1600" dirty="0"/>
              <a:t>LED</a:t>
            </a:r>
            <a:r>
              <a:rPr lang="zh-TW" altLang="en-US" sz="1600" dirty="0"/>
              <a:t>做</a:t>
            </a:r>
            <a:r>
              <a:rPr lang="en-US" altLang="zh-TW" sz="1600" dirty="0"/>
              <a:t>PWM</a:t>
            </a:r>
            <a:r>
              <a:rPr lang="zh-TW" altLang="en-US" sz="1600" dirty="0"/>
              <a:t>輸出</a:t>
            </a:r>
            <a:endParaRPr lang="en-US" altLang="zh-TW" sz="1600" dirty="0"/>
          </a:p>
          <a:p>
            <a:pPr marL="0" indent="0">
              <a:buNone/>
            </a:pPr>
            <a:r>
              <a:rPr lang="en-US" altLang="zh-TW" sz="1600" dirty="0" smtClean="0"/>
              <a:t>        3-1-1</a:t>
            </a:r>
            <a:r>
              <a:rPr lang="en-US" altLang="zh-TW" sz="1600" dirty="0"/>
              <a:t>.</a:t>
            </a:r>
            <a:r>
              <a:rPr lang="zh-TW" altLang="en-US" sz="1600" dirty="0"/>
              <a:t>計算</a:t>
            </a:r>
            <a:r>
              <a:rPr lang="en-US" altLang="zh-TW" sz="1600" dirty="0" err="1"/>
              <a:t>i</a:t>
            </a:r>
            <a:r>
              <a:rPr lang="en-US" altLang="zh-TW" sz="1600" dirty="0"/>
              <a:t>=</a:t>
            </a:r>
            <a:r>
              <a:rPr lang="en-US" altLang="zh-TW" sz="1600" dirty="0" err="1"/>
              <a:t>i+x</a:t>
            </a:r>
            <a:r>
              <a:rPr lang="en-US" altLang="zh-TW" sz="1600" dirty="0"/>
              <a:t>(</a:t>
            </a:r>
            <a:r>
              <a:rPr lang="zh-TW" altLang="en-US" sz="1600" dirty="0"/>
              <a:t>亮度漸亮</a:t>
            </a:r>
            <a:r>
              <a:rPr lang="en-US" altLang="zh-TW" sz="1600" dirty="0"/>
              <a:t>)</a:t>
            </a:r>
          </a:p>
          <a:p>
            <a:pPr marL="0" indent="0">
              <a:buNone/>
            </a:pPr>
            <a:r>
              <a:rPr lang="en-US" altLang="zh-TW" sz="1600" dirty="0" smtClean="0"/>
              <a:t>        3-1-2</a:t>
            </a:r>
            <a:r>
              <a:rPr lang="en-US" altLang="zh-TW" sz="1600" dirty="0"/>
              <a:t>.</a:t>
            </a:r>
            <a:r>
              <a:rPr lang="zh-TW" altLang="en-US" sz="1600" dirty="0" smtClean="0"/>
              <a:t>延遲</a:t>
            </a:r>
            <a:r>
              <a:rPr lang="en-US" altLang="zh-TW" sz="1600" dirty="0" smtClean="0"/>
              <a:t>0.03</a:t>
            </a:r>
            <a:r>
              <a:rPr lang="zh-TW" altLang="en-US" sz="1600" dirty="0" smtClean="0"/>
              <a:t>秒</a:t>
            </a:r>
            <a:r>
              <a:rPr lang="zh-TW" altLang="en-US" sz="1600" dirty="0"/>
              <a:t>後，繼續迴圈步驟</a:t>
            </a:r>
            <a:r>
              <a:rPr lang="en-US" altLang="zh-TW" sz="1600" dirty="0"/>
              <a:t>3</a:t>
            </a:r>
          </a:p>
          <a:p>
            <a:pPr marL="0" indent="0">
              <a:buNone/>
            </a:pPr>
            <a:r>
              <a:rPr lang="en-US" altLang="zh-TW" sz="1600" dirty="0"/>
              <a:t> </a:t>
            </a:r>
            <a:r>
              <a:rPr lang="en-US" altLang="zh-TW" sz="1600" dirty="0" smtClean="0"/>
              <a:t>  3-2</a:t>
            </a:r>
            <a:r>
              <a:rPr lang="en-US" altLang="zh-TW" sz="1600" dirty="0"/>
              <a:t>.</a:t>
            </a:r>
            <a:r>
              <a:rPr lang="zh-TW" altLang="en-US" sz="1600" dirty="0"/>
              <a:t>若是，</a:t>
            </a:r>
            <a:r>
              <a:rPr lang="en-US" altLang="zh-TW" sz="1600" dirty="0"/>
              <a:t>LED</a:t>
            </a:r>
            <a:r>
              <a:rPr lang="zh-TW" altLang="en-US" sz="1600" dirty="0"/>
              <a:t>全亮，結束迴圈</a:t>
            </a:r>
            <a:r>
              <a:rPr lang="zh-TW" altLang="en-US" sz="1600" dirty="0">
                <a:sym typeface="Wingdings" panose="05000000000000000000" pitchFamily="2" charset="2"/>
              </a:rPr>
              <a:t>至步驟</a:t>
            </a:r>
            <a:r>
              <a:rPr lang="en-US" altLang="zh-TW" sz="1600" dirty="0">
                <a:sym typeface="Wingdings" panose="05000000000000000000" pitchFamily="2" charset="2"/>
              </a:rPr>
              <a:t>4</a:t>
            </a:r>
          </a:p>
          <a:p>
            <a:pPr marL="0" indent="0">
              <a:buNone/>
            </a:pPr>
            <a:r>
              <a:rPr lang="en-US" altLang="zh-TW" sz="1600" dirty="0">
                <a:sym typeface="Wingdings" panose="05000000000000000000" pitchFamily="2" charset="2"/>
              </a:rPr>
              <a:t>4.</a:t>
            </a:r>
            <a:r>
              <a:rPr lang="zh-TW" altLang="en-US" sz="1600" dirty="0">
                <a:sym typeface="Wingdings" panose="05000000000000000000" pitchFamily="2" charset="2"/>
              </a:rPr>
              <a:t>判斷迴圈執行條件是否</a:t>
            </a:r>
            <a:r>
              <a:rPr lang="en-US" altLang="zh-TW" sz="1600" dirty="0" err="1" smtClean="0">
                <a:sym typeface="Wingdings" panose="05000000000000000000" pitchFamily="2" charset="2"/>
              </a:rPr>
              <a:t>i</a:t>
            </a:r>
            <a:r>
              <a:rPr lang="en-US" altLang="zh-TW" sz="1600" dirty="0" smtClean="0">
                <a:sym typeface="Wingdings" panose="05000000000000000000" pitchFamily="2" charset="2"/>
              </a:rPr>
              <a:t>=0</a:t>
            </a:r>
            <a:endParaRPr lang="en-US" altLang="zh-TW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sz="1600" dirty="0">
                <a:sym typeface="Wingdings" panose="05000000000000000000" pitchFamily="2" charset="2"/>
              </a:rPr>
              <a:t> </a:t>
            </a:r>
            <a:r>
              <a:rPr lang="en-US" altLang="zh-TW" sz="1600" dirty="0" smtClean="0">
                <a:sym typeface="Wingdings" panose="05000000000000000000" pitchFamily="2" charset="2"/>
              </a:rPr>
              <a:t>  </a:t>
            </a:r>
            <a:r>
              <a:rPr lang="en-US" altLang="zh-TW" sz="1600" dirty="0" smtClean="0"/>
              <a:t>4-1</a:t>
            </a:r>
            <a:r>
              <a:rPr lang="en-US" altLang="zh-TW" sz="1600" dirty="0"/>
              <a:t>.</a:t>
            </a:r>
            <a:r>
              <a:rPr lang="zh-TW" altLang="en-US" sz="1600" dirty="0"/>
              <a:t>若否，</a:t>
            </a:r>
            <a:r>
              <a:rPr lang="en-US" altLang="zh-TW" sz="1600" dirty="0"/>
              <a:t>LED</a:t>
            </a:r>
            <a:r>
              <a:rPr lang="zh-TW" altLang="en-US" sz="1600" dirty="0"/>
              <a:t>做</a:t>
            </a:r>
            <a:r>
              <a:rPr lang="en-US" altLang="zh-TW" sz="1600" dirty="0"/>
              <a:t>PWM</a:t>
            </a:r>
            <a:r>
              <a:rPr lang="zh-TW" altLang="en-US" sz="1600" dirty="0"/>
              <a:t>輸出</a:t>
            </a:r>
            <a:endParaRPr lang="en-US" altLang="zh-TW" sz="1600" dirty="0"/>
          </a:p>
          <a:p>
            <a:pPr marL="0" indent="0">
              <a:buNone/>
            </a:pPr>
            <a:r>
              <a:rPr lang="zh-TW" altLang="en-US" sz="1600" dirty="0"/>
              <a:t> </a:t>
            </a:r>
            <a:r>
              <a:rPr lang="zh-TW" altLang="en-US" sz="1600" dirty="0" smtClean="0"/>
              <a:t>       </a:t>
            </a:r>
            <a:r>
              <a:rPr lang="en-US" altLang="zh-TW" sz="1600" dirty="0" smtClean="0"/>
              <a:t>4-1-1</a:t>
            </a:r>
            <a:r>
              <a:rPr lang="en-US" altLang="zh-TW" sz="1600" dirty="0"/>
              <a:t>.</a:t>
            </a:r>
            <a:r>
              <a:rPr lang="zh-TW" altLang="en-US" sz="1600" dirty="0"/>
              <a:t>計算</a:t>
            </a:r>
            <a:r>
              <a:rPr lang="en-US" altLang="zh-TW" sz="1600" dirty="0" err="1"/>
              <a:t>i</a:t>
            </a:r>
            <a:r>
              <a:rPr lang="en-US" altLang="zh-TW" sz="1600" dirty="0"/>
              <a:t>=</a:t>
            </a:r>
            <a:r>
              <a:rPr lang="en-US" altLang="zh-TW" sz="1600" dirty="0" err="1"/>
              <a:t>i</a:t>
            </a:r>
            <a:r>
              <a:rPr lang="en-US" altLang="zh-TW" sz="1600" dirty="0"/>
              <a:t>-x(</a:t>
            </a:r>
            <a:r>
              <a:rPr lang="zh-TW" altLang="en-US" sz="1600" dirty="0"/>
              <a:t>亮度漸暗</a:t>
            </a:r>
            <a:r>
              <a:rPr lang="en-US" altLang="zh-TW" sz="1600" dirty="0"/>
              <a:t>)</a:t>
            </a:r>
          </a:p>
          <a:p>
            <a:pPr marL="0" indent="0">
              <a:buNone/>
            </a:pPr>
            <a:r>
              <a:rPr lang="zh-TW" altLang="en-US" sz="1600" dirty="0" smtClean="0"/>
              <a:t>        </a:t>
            </a:r>
            <a:r>
              <a:rPr lang="en-US" altLang="zh-TW" sz="1600" dirty="0" smtClean="0"/>
              <a:t>4-1-2</a:t>
            </a:r>
            <a:r>
              <a:rPr lang="en-US" altLang="zh-TW" sz="1600" dirty="0"/>
              <a:t>.</a:t>
            </a:r>
            <a:r>
              <a:rPr lang="zh-TW" altLang="en-US" sz="1600" dirty="0" smtClean="0"/>
              <a:t>延遲</a:t>
            </a:r>
            <a:r>
              <a:rPr lang="en-US" altLang="zh-TW" sz="1600" dirty="0" smtClean="0"/>
              <a:t>0.03</a:t>
            </a:r>
            <a:r>
              <a:rPr lang="zh-TW" altLang="en-US" sz="1600" dirty="0" smtClean="0"/>
              <a:t>秒</a:t>
            </a:r>
            <a:r>
              <a:rPr lang="zh-TW" altLang="en-US" sz="1600" dirty="0"/>
              <a:t>後，繼續迴圈步驟</a:t>
            </a:r>
            <a:r>
              <a:rPr lang="en-US" altLang="zh-TW" sz="1600" dirty="0"/>
              <a:t>4</a:t>
            </a:r>
          </a:p>
          <a:p>
            <a:pPr marL="0" indent="0">
              <a:buNone/>
            </a:pPr>
            <a:r>
              <a:rPr lang="en-US" altLang="zh-TW" sz="1600" dirty="0" smtClean="0"/>
              <a:t>   4-2</a:t>
            </a:r>
            <a:r>
              <a:rPr lang="en-US" altLang="zh-TW" sz="1600" dirty="0"/>
              <a:t>.</a:t>
            </a:r>
            <a:r>
              <a:rPr lang="zh-TW" altLang="en-US" sz="1600" dirty="0"/>
              <a:t>若是，</a:t>
            </a:r>
            <a:r>
              <a:rPr lang="en-US" altLang="zh-TW" sz="1600" dirty="0"/>
              <a:t>LED</a:t>
            </a:r>
            <a:r>
              <a:rPr lang="zh-TW" altLang="en-US" sz="1600" dirty="0"/>
              <a:t>全暗，結束迴圈</a:t>
            </a:r>
            <a:r>
              <a:rPr lang="zh-TW" altLang="en-US" sz="1600" dirty="0">
                <a:sym typeface="Wingdings" panose="05000000000000000000" pitchFamily="2" charset="2"/>
              </a:rPr>
              <a:t>至步驟</a:t>
            </a:r>
            <a:r>
              <a:rPr lang="en-US" altLang="zh-TW" sz="1600" dirty="0">
                <a:sym typeface="Wingdings" panose="05000000000000000000" pitchFamily="2" charset="2"/>
              </a:rPr>
              <a:t>3</a:t>
            </a:r>
            <a:endParaRPr lang="zh-TW" altLang="en-US" sz="1600" dirty="0"/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F2176EF7-6F93-8C45-8505-138E67D3E474}"/>
              </a:ext>
            </a:extLst>
          </p:cNvPr>
          <p:cNvSpPr txBox="1"/>
          <p:nvPr/>
        </p:nvSpPr>
        <p:spPr>
          <a:xfrm>
            <a:off x="467544" y="4046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Ch.4.2.5</a:t>
            </a:r>
            <a:endParaRPr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A61D4F41-B6BF-8C4C-84BF-D349F14B29CD}"/>
              </a:ext>
            </a:extLst>
          </p:cNvPr>
          <p:cNvSpPr txBox="1"/>
          <p:nvPr/>
        </p:nvSpPr>
        <p:spPr>
          <a:xfrm>
            <a:off x="578366" y="133971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endParaRPr kumimoji="1" lang="zh-TW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="" xmlns:a16="http://schemas.microsoft.com/office/drawing/2014/main" id="{E15062D6-7140-5F4B-B175-FD55EB53F0ED}"/>
              </a:ext>
            </a:extLst>
          </p:cNvPr>
          <p:cNvGrpSpPr/>
          <p:nvPr/>
        </p:nvGrpSpPr>
        <p:grpSpPr>
          <a:xfrm>
            <a:off x="4632583" y="1307101"/>
            <a:ext cx="4226369" cy="4694497"/>
            <a:chOff x="4848607" y="1159856"/>
            <a:chExt cx="4226369" cy="4694497"/>
          </a:xfrm>
        </p:grpSpPr>
        <p:pic>
          <p:nvPicPr>
            <p:cNvPr id="9" name="內容版面配置區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1484784"/>
              <a:ext cx="4214944" cy="4369569"/>
            </a:xfrm>
            <a:prstGeom prst="rect">
              <a:avLst/>
            </a:prstGeom>
          </p:spPr>
        </p:pic>
        <p:sp>
          <p:nvSpPr>
            <p:cNvPr id="8" name="文字方塊 7">
              <a:extLst>
                <a:ext uri="{FF2B5EF4-FFF2-40B4-BE49-F238E27FC236}">
                  <a16:creationId xmlns="" xmlns:a16="http://schemas.microsoft.com/office/drawing/2014/main" id="{5D7579CD-3431-C547-9BFA-1EDC54752CCD}"/>
                </a:ext>
              </a:extLst>
            </p:cNvPr>
            <p:cNvSpPr txBox="1"/>
            <p:nvPr/>
          </p:nvSpPr>
          <p:spPr>
            <a:xfrm>
              <a:off x="4848607" y="115985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程式流程圖</a:t>
              </a:r>
              <a:endParaRPr kumimoji="1"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3" name="文字方塊 2">
              <a:extLst>
                <a:ext uri="{FF2B5EF4-FFF2-40B4-BE49-F238E27FC236}">
                  <a16:creationId xmlns="" xmlns:a16="http://schemas.microsoft.com/office/drawing/2014/main" id="{09F32F38-641B-CF4F-A7E1-2035F5B595AE}"/>
                </a:ext>
              </a:extLst>
            </p:cNvPr>
            <p:cNvSpPr txBox="1"/>
            <p:nvPr/>
          </p:nvSpPr>
          <p:spPr>
            <a:xfrm>
              <a:off x="5004048" y="2132856"/>
              <a:ext cx="254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1</a:t>
              </a:r>
              <a:endParaRPr kumimoji="1" lang="zh-TW" altLang="en-US" sz="1600" dirty="0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="" xmlns:a16="http://schemas.microsoft.com/office/drawing/2014/main" id="{D4EA23B9-E162-BB48-9D2E-FBFE05C07825}"/>
                </a:ext>
              </a:extLst>
            </p:cNvPr>
            <p:cNvSpPr txBox="1"/>
            <p:nvPr/>
          </p:nvSpPr>
          <p:spPr>
            <a:xfrm>
              <a:off x="5552044" y="3231922"/>
              <a:ext cx="254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3</a:t>
              </a:r>
              <a:endParaRPr kumimoji="1" lang="zh-TW" altLang="en-US" sz="1600" dirty="0"/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="" xmlns:a16="http://schemas.microsoft.com/office/drawing/2014/main" id="{E4EA21B1-FD97-EF42-B7E1-28519868C907}"/>
                </a:ext>
              </a:extLst>
            </p:cNvPr>
            <p:cNvSpPr txBox="1"/>
            <p:nvPr/>
          </p:nvSpPr>
          <p:spPr>
            <a:xfrm>
              <a:off x="5004048" y="2677924"/>
              <a:ext cx="254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2</a:t>
              </a:r>
              <a:endParaRPr kumimoji="1" lang="zh-TW" altLang="en-US" sz="1600" dirty="0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="" xmlns:a16="http://schemas.microsoft.com/office/drawing/2014/main" id="{83AC81D2-0382-7B4A-87E2-42FE6D76C92F}"/>
                </a:ext>
              </a:extLst>
            </p:cNvPr>
            <p:cNvSpPr txBox="1"/>
            <p:nvPr/>
          </p:nvSpPr>
          <p:spPr>
            <a:xfrm>
              <a:off x="5205784" y="4580731"/>
              <a:ext cx="7966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3-1-1</a:t>
              </a:r>
              <a:endParaRPr kumimoji="1" lang="zh-TW" altLang="en-US" sz="1600" dirty="0"/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="" xmlns:a16="http://schemas.microsoft.com/office/drawing/2014/main" id="{571CC7FC-B267-474B-B495-01E7FF0A9CC3}"/>
                </a:ext>
              </a:extLst>
            </p:cNvPr>
            <p:cNvSpPr txBox="1"/>
            <p:nvPr/>
          </p:nvSpPr>
          <p:spPr>
            <a:xfrm>
              <a:off x="5232122" y="3923275"/>
              <a:ext cx="6396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3-1</a:t>
              </a:r>
              <a:endParaRPr kumimoji="1" lang="zh-TW" altLang="en-US" sz="1600" dirty="0"/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="" xmlns:a16="http://schemas.microsoft.com/office/drawing/2014/main" id="{1A1B1D4A-652D-4644-9496-D2F0F90F2C83}"/>
                </a:ext>
              </a:extLst>
            </p:cNvPr>
            <p:cNvSpPr txBox="1"/>
            <p:nvPr/>
          </p:nvSpPr>
          <p:spPr>
            <a:xfrm>
              <a:off x="5205784" y="5168626"/>
              <a:ext cx="7669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3-1-2</a:t>
              </a:r>
              <a:endParaRPr kumimoji="1" lang="zh-TW" altLang="en-US" sz="1600" dirty="0"/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="" xmlns:a16="http://schemas.microsoft.com/office/drawing/2014/main" id="{3CC3474D-BBF6-7244-B486-C6EB3423709F}"/>
                </a:ext>
              </a:extLst>
            </p:cNvPr>
            <p:cNvSpPr txBox="1"/>
            <p:nvPr/>
          </p:nvSpPr>
          <p:spPr>
            <a:xfrm>
              <a:off x="7486788" y="3238420"/>
              <a:ext cx="2545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4</a:t>
              </a:r>
              <a:endParaRPr kumimoji="1" lang="zh-TW" altLang="en-US" sz="1600" dirty="0"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="" xmlns:a16="http://schemas.microsoft.com/office/drawing/2014/main" id="{ECDC980E-1573-AA41-8EFE-D375AF692130}"/>
                </a:ext>
              </a:extLst>
            </p:cNvPr>
            <p:cNvSpPr txBox="1"/>
            <p:nvPr/>
          </p:nvSpPr>
          <p:spPr>
            <a:xfrm>
              <a:off x="6454080" y="3302342"/>
              <a:ext cx="6396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3-2</a:t>
              </a:r>
              <a:endParaRPr kumimoji="1" lang="zh-TW" altLang="en-US" sz="1600" dirty="0"/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="" xmlns:a16="http://schemas.microsoft.com/office/drawing/2014/main" id="{B48978B2-E69E-4B4A-BD01-546A66852B12}"/>
                </a:ext>
              </a:extLst>
            </p:cNvPr>
            <p:cNvSpPr txBox="1"/>
            <p:nvPr/>
          </p:nvSpPr>
          <p:spPr>
            <a:xfrm>
              <a:off x="7166948" y="3923275"/>
              <a:ext cx="6396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4-1</a:t>
              </a:r>
              <a:endParaRPr kumimoji="1" lang="zh-TW" altLang="en-US" sz="1600" dirty="0"/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="" xmlns:a16="http://schemas.microsoft.com/office/drawing/2014/main" id="{5168555F-3E65-2047-9E9F-E13EAF115D0E}"/>
                </a:ext>
              </a:extLst>
            </p:cNvPr>
            <p:cNvSpPr txBox="1"/>
            <p:nvPr/>
          </p:nvSpPr>
          <p:spPr>
            <a:xfrm>
              <a:off x="7130948" y="4580731"/>
              <a:ext cx="7966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4-1-1</a:t>
              </a:r>
              <a:endParaRPr kumimoji="1" lang="zh-TW" altLang="en-US" sz="1600" dirty="0"/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="" xmlns:a16="http://schemas.microsoft.com/office/drawing/2014/main" id="{D5437B99-E7B6-744B-9B5A-949DC7123B13}"/>
                </a:ext>
              </a:extLst>
            </p:cNvPr>
            <p:cNvSpPr txBox="1"/>
            <p:nvPr/>
          </p:nvSpPr>
          <p:spPr>
            <a:xfrm>
              <a:off x="7135790" y="5172529"/>
              <a:ext cx="7669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4-1-2</a:t>
              </a:r>
              <a:endParaRPr kumimoji="1" lang="zh-TW" altLang="en-US" sz="1600" dirty="0"/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="" xmlns:a16="http://schemas.microsoft.com/office/drawing/2014/main" id="{7D55813E-E799-544C-B20F-930435631043}"/>
                </a:ext>
              </a:extLst>
            </p:cNvPr>
            <p:cNvSpPr txBox="1"/>
            <p:nvPr/>
          </p:nvSpPr>
          <p:spPr>
            <a:xfrm>
              <a:off x="8183636" y="3109109"/>
              <a:ext cx="6396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4-2</a:t>
              </a:r>
              <a:endParaRPr kumimoji="1" lang="zh-TW" altLang="en-US" sz="1600" dirty="0"/>
            </a:p>
          </p:txBody>
        </p:sp>
        <p:cxnSp>
          <p:nvCxnSpPr>
            <p:cNvPr id="24" name="直線箭頭接點 23">
              <a:extLst>
                <a:ext uri="{FF2B5EF4-FFF2-40B4-BE49-F238E27FC236}">
                  <a16:creationId xmlns="" xmlns:a16="http://schemas.microsoft.com/office/drawing/2014/main" id="{8324C946-82CE-3343-A03A-19517486E0D3}"/>
                </a:ext>
              </a:extLst>
            </p:cNvPr>
            <p:cNvCxnSpPr/>
            <p:nvPr/>
          </p:nvCxnSpPr>
          <p:spPr>
            <a:xfrm flipH="1">
              <a:off x="6084168" y="3212976"/>
              <a:ext cx="313576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984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重覆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呼吸燈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 </a:t>
            </a:r>
            <a:r>
              <a:rPr lang="en-US" altLang="zh-TW" sz="2400" dirty="0">
                <a:solidFill>
                  <a:srgbClr val="0070C0"/>
                </a:solidFill>
              </a:rPr>
              <a:t>vs</a:t>
            </a:r>
            <a:r>
              <a:rPr lang="zh-TW" altLang="en-US" sz="2400" dirty="0">
                <a:solidFill>
                  <a:srgbClr val="0070C0"/>
                </a:solidFill>
              </a:rPr>
              <a:t> 積木</a:t>
            </a:r>
            <a:r>
              <a:rPr lang="zh-CN" altLang="en-US" sz="2400" dirty="0">
                <a:solidFill>
                  <a:srgbClr val="0070C0"/>
                </a:solidFill>
              </a:rPr>
              <a:t>程式</a:t>
            </a:r>
            <a:r>
              <a:rPr lang="zh-TW" altLang="en-US" sz="2400" dirty="0">
                <a:solidFill>
                  <a:srgbClr val="0070C0"/>
                </a:solidFill>
              </a:rPr>
              <a:t>堆疊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1" t="39306" r="43750" b="34167"/>
          <a:stretch/>
        </p:blipFill>
        <p:spPr bwMode="auto">
          <a:xfrm>
            <a:off x="5461778" y="1559064"/>
            <a:ext cx="2998653" cy="266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2F3E26FF-2C41-F042-851F-BDEF6E54D945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Ch.4.2.6.1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079B9156-3E60-2846-8D5D-1E25E64314C3}"/>
              </a:ext>
            </a:extLst>
          </p:cNvPr>
          <p:cNvSpPr txBox="1"/>
          <p:nvPr/>
        </p:nvSpPr>
        <p:spPr>
          <a:xfrm>
            <a:off x="6518992" y="4162461"/>
            <a:ext cx="1046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kumimoji="1"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1</a:t>
            </a:r>
            <a:endParaRPr kumimoji="1" lang="zh-TW" altLang="en-US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="" xmlns:a16="http://schemas.microsoft.com/office/drawing/2014/main" id="{CFB00644-640B-9C44-B9CB-9469FA9A1DFA}"/>
              </a:ext>
            </a:extLst>
          </p:cNvPr>
          <p:cNvGrpSpPr/>
          <p:nvPr/>
        </p:nvGrpSpPr>
        <p:grpSpPr>
          <a:xfrm>
            <a:off x="762341" y="1268760"/>
            <a:ext cx="4817771" cy="5017641"/>
            <a:chOff x="762341" y="1268760"/>
            <a:chExt cx="4817771" cy="5017641"/>
          </a:xfrm>
        </p:grpSpPr>
        <p:pic>
          <p:nvPicPr>
            <p:cNvPr id="4" name="內容版面配置區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949" y="1412776"/>
              <a:ext cx="4701163" cy="4873625"/>
            </a:xfrm>
            <a:prstGeom prst="rect">
              <a:avLst/>
            </a:prstGeom>
          </p:spPr>
        </p:pic>
        <p:sp>
          <p:nvSpPr>
            <p:cNvPr id="5" name="橢圓 4"/>
            <p:cNvSpPr/>
            <p:nvPr/>
          </p:nvSpPr>
          <p:spPr>
            <a:xfrm>
              <a:off x="762341" y="1268760"/>
              <a:ext cx="2736304" cy="2304256"/>
            </a:xfrm>
            <a:prstGeom prst="ellipse">
              <a:avLst/>
            </a:prstGeom>
            <a:noFill/>
            <a:ln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單箭頭接點 6"/>
            <p:cNvCxnSpPr>
              <a:cxnSpLocks/>
            </p:cNvCxnSpPr>
            <p:nvPr/>
          </p:nvCxnSpPr>
          <p:spPr>
            <a:xfrm>
              <a:off x="3351247" y="2411760"/>
              <a:ext cx="1940833" cy="291698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字方塊 9">
              <a:extLst>
                <a:ext uri="{FF2B5EF4-FFF2-40B4-BE49-F238E27FC236}">
                  <a16:creationId xmlns="" xmlns:a16="http://schemas.microsoft.com/office/drawing/2014/main" id="{71D8B8DB-E67E-1141-8C8A-8C403C2F5B7D}"/>
                </a:ext>
              </a:extLst>
            </p:cNvPr>
            <p:cNvSpPr txBox="1"/>
            <p:nvPr/>
          </p:nvSpPr>
          <p:spPr>
            <a:xfrm>
              <a:off x="3418215" y="1412776"/>
              <a:ext cx="1598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程式流程圖</a:t>
              </a:r>
              <a:endParaRPr kumimoji="1"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cxnSp>
          <p:nvCxnSpPr>
            <p:cNvPr id="12" name="直線箭頭接點 11">
              <a:extLst>
                <a:ext uri="{FF2B5EF4-FFF2-40B4-BE49-F238E27FC236}">
                  <a16:creationId xmlns="" xmlns:a16="http://schemas.microsoft.com/office/drawing/2014/main" id="{987C75E5-4FEE-9C4B-BC4E-411AA9A17B86}"/>
                </a:ext>
              </a:extLst>
            </p:cNvPr>
            <p:cNvCxnSpPr/>
            <p:nvPr/>
          </p:nvCxnSpPr>
          <p:spPr>
            <a:xfrm flipH="1">
              <a:off x="2187352" y="3336672"/>
              <a:ext cx="313576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846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重覆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呼吸燈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 </a:t>
            </a:r>
            <a:r>
              <a:rPr lang="en-US" altLang="zh-TW" sz="2400" dirty="0">
                <a:solidFill>
                  <a:srgbClr val="0070C0"/>
                </a:solidFill>
              </a:rPr>
              <a:t>vs</a:t>
            </a:r>
            <a:r>
              <a:rPr lang="zh-TW" altLang="en-US" sz="2400" dirty="0">
                <a:solidFill>
                  <a:srgbClr val="0070C0"/>
                </a:solidFill>
              </a:rPr>
              <a:t> 積木</a:t>
            </a:r>
            <a:r>
              <a:rPr lang="zh-CN" altLang="en-US" sz="2400" dirty="0">
                <a:solidFill>
                  <a:srgbClr val="0070C0"/>
                </a:solidFill>
              </a:rPr>
              <a:t>程式</a:t>
            </a:r>
            <a:r>
              <a:rPr lang="zh-TW" altLang="en-US" sz="2400" dirty="0">
                <a:solidFill>
                  <a:srgbClr val="0070C0"/>
                </a:solidFill>
              </a:rPr>
              <a:t>堆疊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40417" r="40078" b="25158"/>
          <a:stretch/>
        </p:blipFill>
        <p:spPr bwMode="auto">
          <a:xfrm>
            <a:off x="5389201" y="1916832"/>
            <a:ext cx="3461310" cy="221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C225B28C-5291-644B-9C84-5C7E3DC5DF66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Ch.4.2.6.2</a:t>
            </a:r>
            <a:endParaRPr lang="zh-TW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94EAD247-CB25-8244-9E74-FC7500DD1CD3}"/>
              </a:ext>
            </a:extLst>
          </p:cNvPr>
          <p:cNvSpPr txBox="1"/>
          <p:nvPr/>
        </p:nvSpPr>
        <p:spPr>
          <a:xfrm>
            <a:off x="6518992" y="4162461"/>
            <a:ext cx="1046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kumimoji="1"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2</a:t>
            </a:r>
            <a:endParaRPr kumimoji="1" lang="zh-TW" altLang="en-US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="" xmlns:a16="http://schemas.microsoft.com/office/drawing/2014/main" id="{4AA5D787-EB9D-7244-9D85-D1B2499A8652}"/>
              </a:ext>
            </a:extLst>
          </p:cNvPr>
          <p:cNvGrpSpPr/>
          <p:nvPr/>
        </p:nvGrpSpPr>
        <p:grpSpPr>
          <a:xfrm>
            <a:off x="611560" y="1173920"/>
            <a:ext cx="4908688" cy="5063392"/>
            <a:chOff x="611560" y="1196752"/>
            <a:chExt cx="4908688" cy="5063392"/>
          </a:xfrm>
        </p:grpSpPr>
        <p:pic>
          <p:nvPicPr>
            <p:cNvPr id="4" name="內容版面配置區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085" y="1196752"/>
              <a:ext cx="4701163" cy="4873625"/>
            </a:xfrm>
            <a:prstGeom prst="rect">
              <a:avLst/>
            </a:prstGeom>
          </p:spPr>
        </p:pic>
        <p:sp>
          <p:nvSpPr>
            <p:cNvPr id="5" name="橢圓 4"/>
            <p:cNvSpPr/>
            <p:nvPr/>
          </p:nvSpPr>
          <p:spPr>
            <a:xfrm>
              <a:off x="611560" y="3140968"/>
              <a:ext cx="2880320" cy="3119176"/>
            </a:xfrm>
            <a:prstGeom prst="ellipse">
              <a:avLst/>
            </a:prstGeom>
            <a:noFill/>
            <a:ln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" name="直線單箭頭接點 6"/>
            <p:cNvCxnSpPr>
              <a:stCxn id="5" idx="7"/>
            </p:cNvCxnSpPr>
            <p:nvPr/>
          </p:nvCxnSpPr>
          <p:spPr>
            <a:xfrm flipV="1">
              <a:off x="3070067" y="2515728"/>
              <a:ext cx="2319134" cy="1082033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字方塊 8">
              <a:extLst>
                <a:ext uri="{FF2B5EF4-FFF2-40B4-BE49-F238E27FC236}">
                  <a16:creationId xmlns="" xmlns:a16="http://schemas.microsoft.com/office/drawing/2014/main" id="{3CF95012-1017-C948-BB94-67F572432C79}"/>
                </a:ext>
              </a:extLst>
            </p:cNvPr>
            <p:cNvSpPr txBox="1"/>
            <p:nvPr/>
          </p:nvSpPr>
          <p:spPr>
            <a:xfrm>
              <a:off x="2646219" y="1395760"/>
              <a:ext cx="1598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程式流程圖</a:t>
              </a:r>
              <a:endParaRPr kumimoji="1"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cxnSp>
          <p:nvCxnSpPr>
            <p:cNvPr id="11" name="直線箭頭接點 10">
              <a:extLst>
                <a:ext uri="{FF2B5EF4-FFF2-40B4-BE49-F238E27FC236}">
                  <a16:creationId xmlns="" xmlns:a16="http://schemas.microsoft.com/office/drawing/2014/main" id="{0402E8F2-FB43-7E49-95AC-608EA4B6D628}"/>
                </a:ext>
              </a:extLst>
            </p:cNvPr>
            <p:cNvCxnSpPr/>
            <p:nvPr/>
          </p:nvCxnSpPr>
          <p:spPr>
            <a:xfrm flipH="1">
              <a:off x="2267744" y="3117909"/>
              <a:ext cx="313576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650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重覆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呼吸燈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 </a:t>
            </a:r>
            <a:r>
              <a:rPr lang="en-US" altLang="zh-TW" sz="2400" dirty="0">
                <a:solidFill>
                  <a:srgbClr val="0070C0"/>
                </a:solidFill>
              </a:rPr>
              <a:t>vs</a:t>
            </a:r>
            <a:r>
              <a:rPr lang="zh-TW" altLang="en-US" sz="2400" dirty="0">
                <a:solidFill>
                  <a:srgbClr val="0070C0"/>
                </a:solidFill>
              </a:rPr>
              <a:t> 積木</a:t>
            </a:r>
            <a:r>
              <a:rPr lang="zh-CN" altLang="en-US" sz="2400" dirty="0">
                <a:solidFill>
                  <a:srgbClr val="0070C0"/>
                </a:solidFill>
              </a:rPr>
              <a:t>程式</a:t>
            </a:r>
            <a:r>
              <a:rPr lang="zh-TW" altLang="en-US" sz="2400" dirty="0">
                <a:solidFill>
                  <a:srgbClr val="0070C0"/>
                </a:solidFill>
              </a:rPr>
              <a:t>堆疊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V="1">
            <a:off x="5220072" y="3501008"/>
            <a:ext cx="720080" cy="576065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3333" r="20937" b="10278"/>
          <a:stretch/>
        </p:blipFill>
        <p:spPr bwMode="auto">
          <a:xfrm>
            <a:off x="5220072" y="1268760"/>
            <a:ext cx="3327276" cy="234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B39666CC-B469-E54B-BC7B-F17BCEC82D2E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Ch.4.2.6.3</a:t>
            </a:r>
            <a:endParaRPr lang="zh-TW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71789327-5C8B-3C40-8CA8-024DDF06309D}"/>
              </a:ext>
            </a:extLst>
          </p:cNvPr>
          <p:cNvSpPr txBox="1"/>
          <p:nvPr/>
        </p:nvSpPr>
        <p:spPr>
          <a:xfrm>
            <a:off x="6517827" y="3612164"/>
            <a:ext cx="1046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kumimoji="1"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3</a:t>
            </a:r>
            <a:endParaRPr kumimoji="1" lang="zh-TW" altLang="en-US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="" xmlns:a16="http://schemas.microsoft.com/office/drawing/2014/main" id="{F7A917B9-F73D-F240-8851-DBBBECCDCF93}"/>
              </a:ext>
            </a:extLst>
          </p:cNvPr>
          <p:cNvGrpSpPr/>
          <p:nvPr/>
        </p:nvGrpSpPr>
        <p:grpSpPr>
          <a:xfrm>
            <a:off x="361925" y="1370058"/>
            <a:ext cx="4858147" cy="4939262"/>
            <a:chOff x="361925" y="1363687"/>
            <a:chExt cx="4858147" cy="4939262"/>
          </a:xfrm>
        </p:grpSpPr>
        <p:pic>
          <p:nvPicPr>
            <p:cNvPr id="4" name="內容版面配置區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925" y="1363687"/>
              <a:ext cx="4701163" cy="4873625"/>
            </a:xfrm>
            <a:prstGeom prst="rect">
              <a:avLst/>
            </a:prstGeom>
          </p:spPr>
        </p:pic>
        <p:sp>
          <p:nvSpPr>
            <p:cNvPr id="5" name="橢圓 4"/>
            <p:cNvSpPr/>
            <p:nvPr/>
          </p:nvSpPr>
          <p:spPr>
            <a:xfrm>
              <a:off x="2339752" y="3183773"/>
              <a:ext cx="2880320" cy="3119176"/>
            </a:xfrm>
            <a:prstGeom prst="ellipse">
              <a:avLst/>
            </a:prstGeom>
            <a:noFill/>
            <a:ln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文字方塊 8">
              <a:extLst>
                <a:ext uri="{FF2B5EF4-FFF2-40B4-BE49-F238E27FC236}">
                  <a16:creationId xmlns="" xmlns:a16="http://schemas.microsoft.com/office/drawing/2014/main" id="{5B4E3379-DD65-1C4E-9ED9-5FBC0DB0FDB1}"/>
                </a:ext>
              </a:extLst>
            </p:cNvPr>
            <p:cNvSpPr txBox="1"/>
            <p:nvPr/>
          </p:nvSpPr>
          <p:spPr>
            <a:xfrm>
              <a:off x="2151083" y="1467198"/>
              <a:ext cx="1598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程式流程圖</a:t>
              </a:r>
              <a:endParaRPr kumimoji="1"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cxnSp>
          <p:nvCxnSpPr>
            <p:cNvPr id="11" name="直線箭頭接點 10">
              <a:extLst>
                <a:ext uri="{FF2B5EF4-FFF2-40B4-BE49-F238E27FC236}">
                  <a16:creationId xmlns="" xmlns:a16="http://schemas.microsoft.com/office/drawing/2014/main" id="{EBA0BE7F-BD1F-D64F-9807-F474CE244552}"/>
                </a:ext>
              </a:extLst>
            </p:cNvPr>
            <p:cNvCxnSpPr/>
            <p:nvPr/>
          </p:nvCxnSpPr>
          <p:spPr>
            <a:xfrm flipH="1">
              <a:off x="1631424" y="3278941"/>
              <a:ext cx="313576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816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7" t="24916" r="36641" b="6202"/>
          <a:stretch/>
        </p:blipFill>
        <p:spPr bwMode="auto">
          <a:xfrm>
            <a:off x="5292080" y="1223682"/>
            <a:ext cx="3456384" cy="537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5">
            <a:extLst>
              <a:ext uri="{FF2B5EF4-FFF2-40B4-BE49-F238E27FC236}">
                <a16:creationId xmlns="" xmlns:a16="http://schemas.microsoft.com/office/drawing/2014/main" id="{DF59FA97-D895-C34B-B2FB-2FB31D658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77660"/>
            <a:ext cx="8229600" cy="1143000"/>
          </a:xfrm>
        </p:spPr>
        <p:txBody>
          <a:bodyPr/>
          <a:lstStyle/>
          <a:p>
            <a:r>
              <a:rPr lang="zh-TW" altLang="en-US" dirty="0"/>
              <a:t>重覆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呼吸燈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 </a:t>
            </a:r>
            <a:r>
              <a:rPr lang="en-US" altLang="zh-TW" sz="2400" dirty="0">
                <a:solidFill>
                  <a:srgbClr val="0070C0"/>
                </a:solidFill>
              </a:rPr>
              <a:t>vs</a:t>
            </a:r>
            <a:r>
              <a:rPr lang="zh-TW" altLang="en-US" sz="2400" dirty="0">
                <a:solidFill>
                  <a:srgbClr val="0070C0"/>
                </a:solidFill>
              </a:rPr>
              <a:t> 積木</a:t>
            </a:r>
            <a:r>
              <a:rPr lang="zh-CN" altLang="en-US" sz="2400" dirty="0">
                <a:solidFill>
                  <a:srgbClr val="0070C0"/>
                </a:solidFill>
              </a:rPr>
              <a:t>程式</a:t>
            </a:r>
            <a:r>
              <a:rPr lang="zh-TW" altLang="en-US" sz="2400" dirty="0">
                <a:solidFill>
                  <a:srgbClr val="0070C0"/>
                </a:solidFill>
              </a:rPr>
              <a:t>堆疊</a:t>
            </a:r>
            <a:endParaRPr lang="zh-TW" altLang="en-US" sz="2400" dirty="0"/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94143F66-6E48-5244-87E7-C0DFD928A63F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Ch.4.2.6.4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CBDE4CA9-FF2E-304B-81AC-21AF32DFA523}"/>
              </a:ext>
            </a:extLst>
          </p:cNvPr>
          <p:cNvSpPr txBox="1"/>
          <p:nvPr/>
        </p:nvSpPr>
        <p:spPr>
          <a:xfrm>
            <a:off x="3995936" y="1617693"/>
            <a:ext cx="1850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</a:t>
            </a:r>
            <a:r>
              <a:rPr kumimoji="1"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1+2+3</a:t>
            </a:r>
          </a:p>
          <a:p>
            <a:r>
              <a:rPr kumimoji="1"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重複無限次</a:t>
            </a:r>
            <a:endParaRPr kumimoji="1" lang="zh-TW" altLang="en-US" sz="2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="" xmlns:a16="http://schemas.microsoft.com/office/drawing/2014/main" id="{02901059-C9FA-BF45-A5E5-D4279E74B4E0}"/>
              </a:ext>
            </a:extLst>
          </p:cNvPr>
          <p:cNvGrpSpPr/>
          <p:nvPr/>
        </p:nvGrpSpPr>
        <p:grpSpPr>
          <a:xfrm>
            <a:off x="590917" y="1201614"/>
            <a:ext cx="4701163" cy="5179714"/>
            <a:chOff x="590917" y="1201614"/>
            <a:chExt cx="4701163" cy="5179714"/>
          </a:xfrm>
        </p:grpSpPr>
        <p:pic>
          <p:nvPicPr>
            <p:cNvPr id="4" name="內容版面配置區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17" y="1507703"/>
              <a:ext cx="4701163" cy="4873625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="" xmlns:a16="http://schemas.microsoft.com/office/drawing/2014/main" id="{79E19A75-86FE-4D42-B4B4-0834B0E9D191}"/>
                </a:ext>
              </a:extLst>
            </p:cNvPr>
            <p:cNvSpPr txBox="1"/>
            <p:nvPr/>
          </p:nvSpPr>
          <p:spPr>
            <a:xfrm>
              <a:off x="3995936" y="1201614"/>
              <a:ext cx="11728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主程式</a:t>
              </a:r>
              <a:endParaRPr kumimoji="1"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="" xmlns:a16="http://schemas.microsoft.com/office/drawing/2014/main" id="{5163198F-7E7F-FE4E-AD44-B7E993169AE2}"/>
                </a:ext>
              </a:extLst>
            </p:cNvPr>
            <p:cNvSpPr txBox="1"/>
            <p:nvPr/>
          </p:nvSpPr>
          <p:spPr>
            <a:xfrm>
              <a:off x="655649" y="1217583"/>
              <a:ext cx="1598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程式流程圖</a:t>
              </a:r>
              <a:endParaRPr kumimoji="1"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cxnSp>
          <p:nvCxnSpPr>
            <p:cNvPr id="12" name="直線箭頭接點 11">
              <a:extLst>
                <a:ext uri="{FF2B5EF4-FFF2-40B4-BE49-F238E27FC236}">
                  <a16:creationId xmlns="" xmlns:a16="http://schemas.microsoft.com/office/drawing/2014/main" id="{64EC9BFB-3C34-544C-80E7-48738267A7B1}"/>
                </a:ext>
              </a:extLst>
            </p:cNvPr>
            <p:cNvCxnSpPr/>
            <p:nvPr/>
          </p:nvCxnSpPr>
          <p:spPr>
            <a:xfrm flipH="1">
              <a:off x="1869590" y="3418840"/>
              <a:ext cx="313576" cy="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691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01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sz="3100" dirty="0"/>
              <a:t>程式流程三種結構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700" dirty="0">
                <a:solidFill>
                  <a:srgbClr val="0070C0"/>
                </a:solidFill>
              </a:rPr>
              <a:t>選擇</a:t>
            </a:r>
            <a:r>
              <a:rPr lang="zh-TW" altLang="zh-TW" sz="2700" dirty="0">
                <a:solidFill>
                  <a:srgbClr val="0070C0"/>
                </a:solidFill>
              </a:rPr>
              <a:t>結構</a:t>
            </a:r>
            <a:r>
              <a:rPr lang="en-US" altLang="zh-TW" sz="2700" dirty="0"/>
              <a:t>Selection </a:t>
            </a:r>
            <a:br>
              <a:rPr lang="en-US" altLang="zh-TW" sz="2700" dirty="0"/>
            </a:br>
            <a:r>
              <a:rPr lang="zh-TW" altLang="en-US" sz="2000" dirty="0">
                <a:solidFill>
                  <a:schemeClr val="accent1"/>
                </a:solidFill>
              </a:rPr>
              <a:t>二元選擇結構</a:t>
            </a:r>
            <a:r>
              <a:rPr lang="zh-TW" altLang="en-US" sz="2400" dirty="0">
                <a:solidFill>
                  <a:srgbClr val="0070C0"/>
                </a:solidFill>
              </a:rPr>
              <a:t/>
            </a:r>
            <a:br>
              <a:rPr lang="zh-TW" altLang="en-US" sz="2400" dirty="0">
                <a:solidFill>
                  <a:srgbClr val="0070C0"/>
                </a:solidFill>
              </a:rPr>
            </a:br>
            <a:endParaRPr lang="en-US" altLang="zh-TW" sz="24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184918"/>
            <a:ext cx="3536752" cy="856607"/>
          </a:xfrm>
        </p:spPr>
        <p:txBody>
          <a:bodyPr/>
          <a:lstStyle/>
          <a:p>
            <a:pPr marL="0" indent="0">
              <a:buNone/>
            </a:pPr>
            <a:endParaRPr lang="zh-TW" altLang="en-US" dirty="0"/>
          </a:p>
          <a:p>
            <a:r>
              <a:rPr lang="zh-TW" altLang="en-US" dirty="0"/>
              <a:t>二元選擇結構（基本結構）</a:t>
            </a: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179388" y="1557338"/>
            <a:ext cx="83534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8775" indent="-358775">
              <a:spcBef>
                <a:spcPct val="20000"/>
              </a:spcBef>
              <a:buFont typeface="Wingdings" pitchFamily="2" charset="2"/>
              <a:buChar char="Ø"/>
            </a:pPr>
            <a:endParaRPr lang="zh-TW" altLang="en-US" b="1" dirty="0">
              <a:solidFill>
                <a:srgbClr val="0070C0"/>
              </a:solidFill>
              <a:ea typeface="標楷體" pitchFamily="65" charset="-120"/>
            </a:endParaRP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296" name="Rectangle 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297" name="Rectangle 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298" name="Rectangle 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0" name="Rectangle 1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1" name="Rectangle 12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2" name="Rectangle 1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3" name="Rectangle 1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4" name="Rectangle 1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5" name="Rectangle 1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6" name="Rectangle 1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7" name="Rectangle 1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2308" name="Rectangle 1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5759450" y="2534940"/>
            <a:ext cx="2519363" cy="2697163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="1" dirty="0">
                <a:solidFill>
                  <a:srgbClr val="583F00"/>
                </a:solidFill>
              </a:rPr>
              <a:t>If (</a:t>
            </a:r>
            <a:r>
              <a:rPr lang="zh-TW" altLang="en-US" sz="1600" b="1" dirty="0">
                <a:solidFill>
                  <a:srgbClr val="583F00"/>
                </a:solidFill>
              </a:rPr>
              <a:t>條件</a:t>
            </a:r>
            <a:r>
              <a:rPr lang="en-US" altLang="zh-TW" sz="1600" b="1" dirty="0">
                <a:solidFill>
                  <a:srgbClr val="583F00"/>
                </a:solidFill>
              </a:rPr>
              <a:t>) {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1;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}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else { 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  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2;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}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If (</a:t>
            </a:r>
            <a:r>
              <a:rPr lang="zh-TW" altLang="en-US" sz="1600" b="1" dirty="0">
                <a:solidFill>
                  <a:srgbClr val="583F00"/>
                </a:solidFill>
              </a:rPr>
              <a:t>條件</a:t>
            </a:r>
            <a:r>
              <a:rPr lang="en-US" altLang="zh-TW" sz="1600" b="1" dirty="0">
                <a:solidFill>
                  <a:srgbClr val="583F00"/>
                </a:solidFill>
              </a:rPr>
              <a:t>) {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  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3;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}</a:t>
            </a:r>
          </a:p>
          <a:p>
            <a:pPr>
              <a:spcBef>
                <a:spcPct val="50000"/>
              </a:spcBef>
            </a:pPr>
            <a:endParaRPr lang="en-US" altLang="zh-TW" sz="1600" b="1" dirty="0">
              <a:solidFill>
                <a:srgbClr val="583F00"/>
              </a:solidFill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="" xmlns:a16="http://schemas.microsoft.com/office/drawing/2014/main" id="{EA0D7F5E-E52F-6E45-A1DC-9DAD3AAC63C0}"/>
              </a:ext>
            </a:extLst>
          </p:cNvPr>
          <p:cNvGrpSpPr/>
          <p:nvPr/>
        </p:nvGrpSpPr>
        <p:grpSpPr>
          <a:xfrm>
            <a:off x="539552" y="1931987"/>
            <a:ext cx="4843463" cy="4292600"/>
            <a:chOff x="349250" y="1988840"/>
            <a:chExt cx="4843463" cy="4292600"/>
          </a:xfrm>
        </p:grpSpPr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2071670" y="5181316"/>
              <a:ext cx="145415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CC99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 dirty="0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  <a:r>
                <a:rPr lang="en-US" altLang="zh-TW" sz="1400" dirty="0">
                  <a:solidFill>
                    <a:srgbClr val="080808"/>
                  </a:solidFill>
                  <a:ea typeface="標楷體" pitchFamily="65" charset="-120"/>
                </a:rPr>
                <a:t>3</a:t>
              </a:r>
            </a:p>
          </p:txBody>
        </p:sp>
        <p:sp>
          <p:nvSpPr>
            <p:cNvPr id="37" name="AutoShape 11"/>
            <p:cNvSpPr>
              <a:spLocks noChangeArrowheads="1"/>
            </p:cNvSpPr>
            <p:nvPr/>
          </p:nvSpPr>
          <p:spPr bwMode="auto">
            <a:xfrm>
              <a:off x="1989138" y="4227215"/>
              <a:ext cx="1620837" cy="588963"/>
            </a:xfrm>
            <a:prstGeom prst="diamond">
              <a:avLst/>
            </a:prstGeom>
            <a:solidFill>
              <a:srgbClr val="B7D61C"/>
            </a:solidFill>
            <a:ln w="25400" algn="ctr">
              <a:solidFill>
                <a:srgbClr val="8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>
                  <a:solidFill>
                    <a:srgbClr val="000000"/>
                  </a:solidFill>
                  <a:ea typeface="標楷體" pitchFamily="65" charset="-120"/>
                </a:rPr>
                <a:t>條件</a:t>
              </a:r>
            </a:p>
          </p:txBody>
        </p:sp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3738563" y="3179465"/>
              <a:ext cx="145415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CC99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  <a:r>
                <a:rPr lang="en-US" altLang="zh-TW" sz="1400">
                  <a:solidFill>
                    <a:srgbClr val="080808"/>
                  </a:solidFill>
                  <a:ea typeface="標楷體" pitchFamily="65" charset="-120"/>
                </a:rPr>
                <a:t>2</a:t>
              </a:r>
            </a:p>
          </p:txBody>
        </p:sp>
        <p:sp>
          <p:nvSpPr>
            <p:cNvPr id="39" name="AutoShape 13"/>
            <p:cNvSpPr>
              <a:spLocks noChangeArrowheads="1"/>
            </p:cNvSpPr>
            <p:nvPr/>
          </p:nvSpPr>
          <p:spPr bwMode="auto">
            <a:xfrm>
              <a:off x="1987550" y="2423815"/>
              <a:ext cx="1620838" cy="588963"/>
            </a:xfrm>
            <a:prstGeom prst="diamond">
              <a:avLst/>
            </a:prstGeom>
            <a:solidFill>
              <a:srgbClr val="B7D61C"/>
            </a:solidFill>
            <a:ln w="25400" algn="ctr">
              <a:solidFill>
                <a:srgbClr val="8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 dirty="0">
                  <a:solidFill>
                    <a:srgbClr val="000000"/>
                  </a:solidFill>
                  <a:ea typeface="標楷體" pitchFamily="65" charset="-120"/>
                </a:rPr>
                <a:t>條件</a:t>
              </a:r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>
              <a:off x="349250" y="3112790"/>
              <a:ext cx="145415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CC99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 dirty="0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  <a:r>
                <a:rPr lang="en-US" altLang="zh-TW" sz="1400" dirty="0">
                  <a:solidFill>
                    <a:srgbClr val="080808"/>
                  </a:solidFill>
                  <a:ea typeface="標楷體" pitchFamily="65" charset="-120"/>
                </a:rPr>
                <a:t>1</a:t>
              </a:r>
            </a:p>
          </p:txBody>
        </p:sp>
        <p:cxnSp>
          <p:nvCxnSpPr>
            <p:cNvPr id="41" name="AutoShape 20"/>
            <p:cNvCxnSpPr>
              <a:cxnSpLocks noChangeShapeType="1"/>
            </p:cNvCxnSpPr>
            <p:nvPr/>
          </p:nvCxnSpPr>
          <p:spPr bwMode="auto">
            <a:xfrm rot="10800000" flipV="1">
              <a:off x="1076325" y="2711153"/>
              <a:ext cx="911225" cy="346075"/>
            </a:xfrm>
            <a:prstGeom prst="bentConnector2">
              <a:avLst/>
            </a:prstGeom>
            <a:noFill/>
            <a:ln w="12700">
              <a:solidFill>
                <a:srgbClr val="2B2745"/>
              </a:solidFill>
              <a:miter lim="800000"/>
              <a:headEnd/>
              <a:tailEnd type="triangle" w="lg" len="med"/>
            </a:ln>
          </p:spPr>
        </p:cxnSp>
        <p:cxnSp>
          <p:nvCxnSpPr>
            <p:cNvPr id="42" name="AutoShape 21"/>
            <p:cNvCxnSpPr>
              <a:cxnSpLocks noChangeShapeType="1"/>
            </p:cNvCxnSpPr>
            <p:nvPr/>
          </p:nvCxnSpPr>
          <p:spPr bwMode="auto">
            <a:xfrm>
              <a:off x="3608388" y="2711153"/>
              <a:ext cx="857250" cy="412750"/>
            </a:xfrm>
            <a:prstGeom prst="bentConnector2">
              <a:avLst/>
            </a:prstGeom>
            <a:noFill/>
            <a:ln w="12700">
              <a:solidFill>
                <a:srgbClr val="2B2745"/>
              </a:solidFill>
              <a:miter lim="800000"/>
              <a:headEnd/>
              <a:tailEnd type="triangle" w="lg" len="med"/>
            </a:ln>
          </p:spPr>
        </p:cxnSp>
        <p:cxnSp>
          <p:nvCxnSpPr>
            <p:cNvPr id="43" name="AutoShape 28"/>
            <p:cNvCxnSpPr>
              <a:cxnSpLocks noChangeShapeType="1"/>
              <a:stCxn id="40" idx="2"/>
              <a:endCxn id="38" idx="2"/>
            </p:cNvCxnSpPr>
            <p:nvPr/>
          </p:nvCxnSpPr>
          <p:spPr bwMode="auto">
            <a:xfrm rot="16200000" flipH="1">
              <a:off x="2737644" y="1880096"/>
              <a:ext cx="66675" cy="3389313"/>
            </a:xfrm>
            <a:prstGeom prst="bentConnector3">
              <a:avLst>
                <a:gd name="adj1" fmla="val 366662"/>
              </a:avLst>
            </a:prstGeom>
            <a:noFill/>
            <a:ln w="15875">
              <a:solidFill>
                <a:srgbClr val="2B2745"/>
              </a:solidFill>
              <a:miter lim="800000"/>
              <a:headEnd/>
              <a:tailEnd/>
            </a:ln>
          </p:spPr>
        </p:cxnSp>
        <p:sp>
          <p:nvSpPr>
            <p:cNvPr id="44" name="Line 29"/>
            <p:cNvSpPr>
              <a:spLocks noChangeShapeType="1"/>
            </p:cNvSpPr>
            <p:nvPr/>
          </p:nvSpPr>
          <p:spPr bwMode="auto">
            <a:xfrm flipH="1">
              <a:off x="2798763" y="3798590"/>
              <a:ext cx="0" cy="407988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 sz="1400"/>
            </a:p>
          </p:txBody>
        </p:sp>
        <p:sp>
          <p:nvSpPr>
            <p:cNvPr id="45" name="Text Box 30"/>
            <p:cNvSpPr txBox="1">
              <a:spLocks noChangeArrowheads="1"/>
            </p:cNvSpPr>
            <p:nvPr/>
          </p:nvSpPr>
          <p:spPr bwMode="auto">
            <a:xfrm>
              <a:off x="1385888" y="2555578"/>
              <a:ext cx="36420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TW" altLang="en-US" sz="1400" b="1">
                  <a:solidFill>
                    <a:srgbClr val="2B2745"/>
                  </a:solidFill>
                  <a:ea typeface="標楷體" pitchFamily="65" charset="-120"/>
                </a:rPr>
                <a:t>是</a:t>
              </a:r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3803650" y="2555578"/>
              <a:ext cx="36420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TW" altLang="en-US" sz="1400" b="1">
                  <a:solidFill>
                    <a:srgbClr val="2B2745"/>
                  </a:solidFill>
                  <a:ea typeface="標楷體" pitchFamily="65" charset="-120"/>
                </a:rPr>
                <a:t>否</a:t>
              </a:r>
            </a:p>
          </p:txBody>
        </p:sp>
        <p:sp>
          <p:nvSpPr>
            <p:cNvPr id="47" name="Text Box 32"/>
            <p:cNvSpPr txBox="1">
              <a:spLocks noChangeArrowheads="1"/>
            </p:cNvSpPr>
            <p:nvPr/>
          </p:nvSpPr>
          <p:spPr bwMode="auto">
            <a:xfrm>
              <a:off x="2130425" y="4854278"/>
              <a:ext cx="36420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TW" altLang="en-US" sz="1400" b="1">
                  <a:solidFill>
                    <a:srgbClr val="2B2745"/>
                  </a:solidFill>
                  <a:ea typeface="標楷體" pitchFamily="65" charset="-120"/>
                </a:rPr>
                <a:t>是</a:t>
              </a:r>
            </a:p>
          </p:txBody>
        </p:sp>
        <p:sp>
          <p:nvSpPr>
            <p:cNvPr id="48" name="Line 33"/>
            <p:cNvSpPr>
              <a:spLocks noChangeShapeType="1"/>
            </p:cNvSpPr>
            <p:nvPr/>
          </p:nvSpPr>
          <p:spPr bwMode="auto">
            <a:xfrm flipH="1">
              <a:off x="2798763" y="1988840"/>
              <a:ext cx="0" cy="407988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9" name="Line 34"/>
            <p:cNvSpPr>
              <a:spLocks noChangeShapeType="1"/>
            </p:cNvSpPr>
            <p:nvPr/>
          </p:nvSpPr>
          <p:spPr bwMode="auto">
            <a:xfrm flipH="1">
              <a:off x="2798763" y="4849515"/>
              <a:ext cx="0" cy="407988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 sz="1400"/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 flipH="1">
              <a:off x="2798763" y="5740103"/>
              <a:ext cx="0" cy="541337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 sz="1400"/>
            </a:p>
          </p:txBody>
        </p:sp>
        <p:cxnSp>
          <p:nvCxnSpPr>
            <p:cNvPr id="51" name="AutoShape 37"/>
            <p:cNvCxnSpPr>
              <a:cxnSpLocks noChangeShapeType="1"/>
              <a:stCxn id="37" idx="3"/>
            </p:cNvCxnSpPr>
            <p:nvPr/>
          </p:nvCxnSpPr>
          <p:spPr bwMode="auto">
            <a:xfrm>
              <a:off x="3622675" y="4522490"/>
              <a:ext cx="690563" cy="1485900"/>
            </a:xfrm>
            <a:prstGeom prst="bentConnector2">
              <a:avLst/>
            </a:prstGeom>
            <a:noFill/>
            <a:ln w="12700">
              <a:solidFill>
                <a:srgbClr val="2B2745"/>
              </a:solidFill>
              <a:miter lim="800000"/>
              <a:headEnd/>
              <a:tailEnd/>
            </a:ln>
          </p:spPr>
        </p:cxn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 rot="5400000" flipH="1">
              <a:off x="3548063" y="5230515"/>
              <a:ext cx="12700" cy="1504950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 sz="1400"/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3722688" y="4171653"/>
              <a:ext cx="36195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1400" b="1" dirty="0">
                  <a:solidFill>
                    <a:srgbClr val="2B2745"/>
                  </a:solidFill>
                  <a:ea typeface="標楷體" pitchFamily="65" charset="-120"/>
                </a:rPr>
                <a:t>否</a:t>
              </a:r>
            </a:p>
          </p:txBody>
        </p:sp>
      </p:grpSp>
      <p:sp>
        <p:nvSpPr>
          <p:cNvPr id="54" name="文字方塊 53">
            <a:extLst>
              <a:ext uri="{FF2B5EF4-FFF2-40B4-BE49-F238E27FC236}">
                <a16:creationId xmlns="" xmlns:a16="http://schemas.microsoft.com/office/drawing/2014/main" id="{B93EFFB1-11F6-A647-AB96-96EF9FAF772C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48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100" dirty="0"/>
              <a:t>程式流程三種結構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>
                <a:solidFill>
                  <a:srgbClr val="0070C0"/>
                </a:solidFill>
              </a:rPr>
              <a:t>選擇</a:t>
            </a:r>
            <a:r>
              <a:rPr lang="zh-TW" altLang="zh-TW" dirty="0">
                <a:solidFill>
                  <a:srgbClr val="0070C0"/>
                </a:solidFill>
              </a:rPr>
              <a:t>結構</a:t>
            </a:r>
            <a:r>
              <a:rPr lang="en-US" altLang="zh-TW" dirty="0"/>
              <a:t>Selection</a:t>
            </a:r>
            <a:br>
              <a:rPr lang="en-US" altLang="zh-TW" dirty="0"/>
            </a:br>
            <a:r>
              <a:rPr lang="zh-TW" altLang="en-US" sz="2000" dirty="0">
                <a:solidFill>
                  <a:schemeClr val="accent1"/>
                </a:solidFill>
              </a:rPr>
              <a:t>多重選擇結構</a:t>
            </a:r>
            <a:endParaRPr lang="en-US" altLang="zh-TW" sz="2000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5070" y="1281254"/>
            <a:ext cx="5665886" cy="1021247"/>
          </a:xfrm>
        </p:spPr>
        <p:txBody>
          <a:bodyPr/>
          <a:lstStyle/>
          <a:p>
            <a:pPr marL="0" indent="0">
              <a:buNone/>
            </a:pPr>
            <a:endParaRPr lang="zh-TW" altLang="en-US" dirty="0">
              <a:solidFill>
                <a:srgbClr val="800080"/>
              </a:solidFill>
            </a:endParaRPr>
          </a:p>
          <a:p>
            <a:pPr marL="358775" indent="-358775">
              <a:buFont typeface="Wingdings" pitchFamily="2" charset="2"/>
              <a:buChar char="l"/>
              <a:tabLst>
                <a:tab pos="358775" algn="l"/>
              </a:tabLst>
            </a:pPr>
            <a:r>
              <a:rPr lang="zh-TW" altLang="en-US" dirty="0"/>
              <a:t>多重選擇結構（二元選擇結構變化結構）</a:t>
            </a: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214282" y="1556792"/>
            <a:ext cx="83534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8775" indent="-358775">
              <a:spcBef>
                <a:spcPct val="20000"/>
              </a:spcBef>
              <a:buFont typeface="Wingdings" pitchFamily="2" charset="2"/>
              <a:buChar char="Ø"/>
            </a:pPr>
            <a:endParaRPr lang="en-US" altLang="zh-TW" b="1" dirty="0">
              <a:solidFill>
                <a:srgbClr val="800080"/>
              </a:solidFill>
              <a:ea typeface="標楷體" pitchFamily="65" charset="-120"/>
            </a:endParaRPr>
          </a:p>
        </p:txBody>
      </p:sp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16" name="Rectangle 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17" name="Rectangle 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18" name="Rectangle 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19" name="Rectangle 10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0" name="Rectangle 11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1" name="Rectangle 12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2" name="Rectangle 13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3" name="Rectangle 14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4" name="Rectangle 15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5" name="Rectangle 16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6" name="Rectangle 17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7" name="Rectangle 18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17428" name="Rectangle 19"/>
          <p:cNvSpPr>
            <a:spLocks noChangeArrowheads="1"/>
          </p:cNvSpPr>
          <p:nvPr/>
        </p:nvSpPr>
        <p:spPr bwMode="auto">
          <a:xfrm>
            <a:off x="1905000" y="1209675"/>
            <a:ext cx="1219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925473" y="3888247"/>
            <a:ext cx="2519362" cy="2330450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="1" dirty="0">
                <a:solidFill>
                  <a:srgbClr val="583F00"/>
                </a:solidFill>
              </a:rPr>
              <a:t>SELECT (</a:t>
            </a:r>
            <a:r>
              <a:rPr lang="zh-TW" altLang="en-US" sz="1600" b="1" dirty="0">
                <a:solidFill>
                  <a:srgbClr val="583F00"/>
                </a:solidFill>
              </a:rPr>
              <a:t>條件</a:t>
            </a:r>
            <a:r>
              <a:rPr lang="en-US" altLang="zh-TW" sz="1600" b="1" dirty="0">
                <a:solidFill>
                  <a:srgbClr val="583F00"/>
                </a:solidFill>
              </a:rPr>
              <a:t>p) {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case =1: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1;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case p=2: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2;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…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case p=n: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    </a:t>
            </a:r>
            <a:r>
              <a:rPr lang="zh-TW" altLang="en-US" sz="1600" b="1" dirty="0">
                <a:solidFill>
                  <a:srgbClr val="583F00"/>
                </a:solidFill>
              </a:rPr>
              <a:t>處理程序</a:t>
            </a:r>
            <a:r>
              <a:rPr lang="en-US" altLang="zh-TW" sz="1600" b="1" dirty="0">
                <a:solidFill>
                  <a:srgbClr val="583F00"/>
                </a:solidFill>
              </a:rPr>
              <a:t>n;</a:t>
            </a:r>
          </a:p>
          <a:p>
            <a:r>
              <a:rPr lang="en-US" altLang="zh-TW" sz="1600" b="1" dirty="0">
                <a:solidFill>
                  <a:srgbClr val="583F00"/>
                </a:solidFill>
              </a:rPr>
              <a:t>}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="" xmlns:a16="http://schemas.microsoft.com/office/drawing/2014/main" id="{DF2C7514-1618-E34D-A54C-1050577F2648}"/>
              </a:ext>
            </a:extLst>
          </p:cNvPr>
          <p:cNvGrpSpPr/>
          <p:nvPr/>
        </p:nvGrpSpPr>
        <p:grpSpPr>
          <a:xfrm>
            <a:off x="2905075" y="1716934"/>
            <a:ext cx="5926138" cy="2419350"/>
            <a:chOff x="149225" y="2397993"/>
            <a:chExt cx="5926138" cy="2419350"/>
          </a:xfrm>
        </p:grpSpPr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1595438" y="3766418"/>
              <a:ext cx="138430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CC99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800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  <a:r>
                <a:rPr lang="en-US" altLang="zh-TW" sz="1800">
                  <a:solidFill>
                    <a:srgbClr val="080808"/>
                  </a:solidFill>
                  <a:ea typeface="標楷體" pitchFamily="65" charset="-120"/>
                </a:rPr>
                <a:t>2</a:t>
              </a:r>
            </a:p>
          </p:txBody>
        </p:sp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149225" y="3766418"/>
              <a:ext cx="138430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CC99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800" dirty="0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  <a:r>
                <a:rPr lang="en-US" altLang="zh-TW" sz="1800" dirty="0">
                  <a:solidFill>
                    <a:srgbClr val="080808"/>
                  </a:solidFill>
                  <a:ea typeface="標楷體" pitchFamily="65" charset="-120"/>
                </a:rPr>
                <a:t>1</a:t>
              </a:r>
            </a:p>
          </p:txBody>
        </p:sp>
        <p:sp>
          <p:nvSpPr>
            <p:cNvPr id="26" name="Line 10"/>
            <p:cNvSpPr>
              <a:spLocks noChangeShapeType="1"/>
            </p:cNvSpPr>
            <p:nvPr/>
          </p:nvSpPr>
          <p:spPr bwMode="auto">
            <a:xfrm flipH="1">
              <a:off x="3887788" y="2397993"/>
              <a:ext cx="0" cy="407987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 sz="1800"/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4691063" y="3766418"/>
              <a:ext cx="1384300" cy="415925"/>
            </a:xfrm>
            <a:prstGeom prst="rect">
              <a:avLst/>
            </a:prstGeom>
            <a:solidFill>
              <a:srgbClr val="FFFF99"/>
            </a:solidFill>
            <a:ln w="25400" algn="ctr">
              <a:solidFill>
                <a:srgbClr val="CC99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800">
                  <a:solidFill>
                    <a:srgbClr val="080808"/>
                  </a:solidFill>
                  <a:ea typeface="標楷體" pitchFamily="65" charset="-120"/>
                </a:rPr>
                <a:t>處理程序</a:t>
              </a:r>
              <a:r>
                <a:rPr lang="en-US" altLang="zh-TW" sz="1800">
                  <a:solidFill>
                    <a:srgbClr val="080808"/>
                  </a:solidFill>
                  <a:ea typeface="標楷體" pitchFamily="65" charset="-120"/>
                </a:rPr>
                <a:t>n</a:t>
              </a:r>
            </a:p>
          </p:txBody>
        </p:sp>
        <p:cxnSp>
          <p:nvCxnSpPr>
            <p:cNvPr id="28" name="AutoShape 12"/>
            <p:cNvCxnSpPr>
              <a:cxnSpLocks noChangeShapeType="1"/>
            </p:cNvCxnSpPr>
            <p:nvPr/>
          </p:nvCxnSpPr>
          <p:spPr bwMode="auto">
            <a:xfrm rot="5400000" flipV="1">
              <a:off x="3106738" y="1459780"/>
              <a:ext cx="3175" cy="4524375"/>
            </a:xfrm>
            <a:prstGeom prst="bentConnector3">
              <a:avLst>
                <a:gd name="adj1" fmla="val -19100009"/>
              </a:avLst>
            </a:prstGeom>
            <a:noFill/>
            <a:ln w="12700">
              <a:solidFill>
                <a:srgbClr val="2B2745"/>
              </a:solidFill>
              <a:miter lim="800000"/>
              <a:headEnd type="triangle" w="lg" len="med"/>
              <a:tailEnd type="triangle" w="lg" len="med"/>
            </a:ln>
          </p:spPr>
        </p:cxnSp>
        <p:sp>
          <p:nvSpPr>
            <p:cNvPr id="29" name="AutoShape 8"/>
            <p:cNvSpPr>
              <a:spLocks noChangeArrowheads="1"/>
            </p:cNvSpPr>
            <p:nvPr/>
          </p:nvSpPr>
          <p:spPr bwMode="auto">
            <a:xfrm>
              <a:off x="3076575" y="2813918"/>
              <a:ext cx="1620838" cy="588962"/>
            </a:xfrm>
            <a:prstGeom prst="diamond">
              <a:avLst/>
            </a:prstGeom>
            <a:solidFill>
              <a:srgbClr val="B7D61C"/>
            </a:solidFill>
            <a:ln w="25400" algn="ctr">
              <a:solidFill>
                <a:srgbClr val="8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800">
                  <a:solidFill>
                    <a:srgbClr val="000000"/>
                  </a:solidFill>
                  <a:ea typeface="標楷體" pitchFamily="65" charset="-120"/>
                </a:rPr>
                <a:t>條件</a:t>
              </a:r>
              <a:r>
                <a:rPr lang="en-US" altLang="zh-TW" sz="1800">
                  <a:solidFill>
                    <a:srgbClr val="000000"/>
                  </a:solidFill>
                  <a:ea typeface="標楷體" pitchFamily="65" charset="-120"/>
                </a:rPr>
                <a:t>P</a:t>
              </a:r>
            </a:p>
          </p:txBody>
        </p:sp>
        <p:sp>
          <p:nvSpPr>
            <p:cNvPr id="30" name="Text Box 13"/>
            <p:cNvSpPr txBox="1">
              <a:spLocks noChangeArrowheads="1"/>
            </p:cNvSpPr>
            <p:nvPr/>
          </p:nvSpPr>
          <p:spPr bwMode="auto">
            <a:xfrm>
              <a:off x="3148013" y="3683868"/>
              <a:ext cx="6413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00"/>
                <a:t>……</a:t>
              </a:r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H="1">
              <a:off x="2284413" y="3131418"/>
              <a:ext cx="0" cy="595312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 sz="1800"/>
            </a:p>
          </p:txBody>
        </p:sp>
        <p:cxnSp>
          <p:nvCxnSpPr>
            <p:cNvPr id="32" name="AutoShape 17"/>
            <p:cNvCxnSpPr>
              <a:cxnSpLocks noChangeShapeType="1"/>
              <a:stCxn id="25" idx="2"/>
              <a:endCxn id="27" idx="2"/>
            </p:cNvCxnSpPr>
            <p:nvPr/>
          </p:nvCxnSpPr>
          <p:spPr bwMode="auto">
            <a:xfrm rot="16200000" flipH="1">
              <a:off x="3111500" y="1924918"/>
              <a:ext cx="1587" cy="4541838"/>
            </a:xfrm>
            <a:prstGeom prst="bentConnector3">
              <a:avLst>
                <a:gd name="adj1" fmla="val 13600005"/>
              </a:avLst>
            </a:prstGeom>
            <a:noFill/>
            <a:ln w="16510">
              <a:solidFill>
                <a:srgbClr val="2B2745"/>
              </a:solidFill>
              <a:miter lim="800000"/>
              <a:headEnd/>
              <a:tailEnd/>
            </a:ln>
          </p:spPr>
        </p:cxnSp>
        <p:sp>
          <p:nvSpPr>
            <p:cNvPr id="33" name="Line 18"/>
            <p:cNvSpPr>
              <a:spLocks noChangeShapeType="1"/>
            </p:cNvSpPr>
            <p:nvPr/>
          </p:nvSpPr>
          <p:spPr bwMode="auto">
            <a:xfrm flipH="1">
              <a:off x="2292350" y="4183930"/>
              <a:ext cx="4763" cy="233363"/>
            </a:xfrm>
            <a:prstGeom prst="line">
              <a:avLst/>
            </a:prstGeom>
            <a:noFill/>
            <a:ln w="15875">
              <a:solidFill>
                <a:srgbClr val="2B2745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 sz="1800"/>
            </a:p>
          </p:txBody>
        </p: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 flipH="1">
              <a:off x="3919538" y="4409355"/>
              <a:ext cx="0" cy="407988"/>
            </a:xfrm>
            <a:prstGeom prst="line">
              <a:avLst/>
            </a:prstGeom>
            <a:noFill/>
            <a:ln w="12700">
              <a:solidFill>
                <a:srgbClr val="2B2745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zh-TW" altLang="en-US" sz="1800"/>
            </a:p>
          </p:txBody>
        </p:sp>
      </p:grpSp>
      <p:sp>
        <p:nvSpPr>
          <p:cNvPr id="35" name="文字方塊 34">
            <a:extLst>
              <a:ext uri="{FF2B5EF4-FFF2-40B4-BE49-F238E27FC236}">
                <a16:creationId xmlns="" xmlns:a16="http://schemas.microsoft.com/office/drawing/2014/main" id="{7DB09DD5-66A1-CA4E-959C-2DB959ECD76F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353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Selection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情境</a:t>
            </a:r>
            <a:r>
              <a:rPr lang="zh-CN" altLang="en-US" sz="2400" dirty="0">
                <a:solidFill>
                  <a:srgbClr val="0070C0"/>
                </a:solidFill>
              </a:rPr>
              <a:t>主題</a:t>
            </a:r>
            <a:r>
              <a:rPr lang="zh-TW" altLang="en-US" sz="2400" dirty="0">
                <a:solidFill>
                  <a:srgbClr val="0070C0"/>
                </a:solidFill>
              </a:rPr>
              <a:t>：安全風扇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27584" y="1547664"/>
            <a:ext cx="7704856" cy="4566808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情境主題：</a:t>
            </a:r>
            <a:r>
              <a:rPr lang="zh-TW" altLang="en-US" dirty="0">
                <a:solidFill>
                  <a:srgbClr val="0070C0"/>
                </a:solidFill>
              </a:rPr>
              <a:t>安全風扇</a:t>
            </a:r>
            <a:endParaRPr lang="en-US" altLang="zh-TW" dirty="0"/>
          </a:p>
          <a:p>
            <a:r>
              <a:rPr lang="zh-TW" altLang="en-US" dirty="0"/>
              <a:t>情境</a:t>
            </a:r>
            <a:r>
              <a:rPr lang="zh-CN" altLang="en-US" dirty="0"/>
              <a:t>目的</a:t>
            </a:r>
            <a:r>
              <a:rPr lang="zh-TW" altLang="en-US" dirty="0"/>
              <a:t>：結合超音波感測器與風扇的運轉，利用超音波感</a:t>
            </a:r>
            <a:r>
              <a:rPr lang="zh-TW" altLang="en-US" dirty="0" smtClean="0"/>
              <a:t>測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                    器感測到有人員接近時，可以快速將風扇立即停止，   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                    以保護人員的安全。</a:t>
            </a:r>
            <a:endParaRPr lang="en-US" altLang="zh-TW" dirty="0"/>
          </a:p>
          <a:p>
            <a:r>
              <a:rPr lang="zh-TW" altLang="en-US" dirty="0"/>
              <a:t>情境分析：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                    </a:t>
            </a:r>
            <a:r>
              <a:rPr lang="en-US" altLang="zh-TW" dirty="0"/>
              <a:t>1.</a:t>
            </a:r>
            <a:r>
              <a:rPr lang="zh-TW" altLang="en-US" dirty="0"/>
              <a:t>設定超音波感測器與人員之間的距離為</a:t>
            </a:r>
            <a:r>
              <a:rPr lang="en-US" altLang="zh-TW" dirty="0"/>
              <a:t>H</a:t>
            </a:r>
            <a:r>
              <a:rPr lang="zh-TW" altLang="en-US" dirty="0"/>
              <a:t>，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 </a:t>
            </a:r>
            <a:r>
              <a:rPr lang="zh-TW" altLang="en-US" dirty="0"/>
              <a:t>                       </a:t>
            </a:r>
            <a:r>
              <a:rPr lang="en-US" altLang="zh-TW" dirty="0"/>
              <a:t>2.</a:t>
            </a:r>
            <a:r>
              <a:rPr lang="zh-TW" altLang="en-US" dirty="0"/>
              <a:t>如果距離</a:t>
            </a:r>
            <a:r>
              <a:rPr lang="en-US" altLang="zh-TW" dirty="0"/>
              <a:t>30</a:t>
            </a:r>
            <a:r>
              <a:rPr lang="zh-TW" altLang="en-US" dirty="0"/>
              <a:t>公分以上，風扇高速運轉，綠燈亮</a:t>
            </a:r>
            <a:r>
              <a:rPr lang="en-US" altLang="zh-TW" dirty="0"/>
              <a:t>(</a:t>
            </a:r>
            <a:r>
              <a:rPr lang="zh-TW" altLang="en-US" dirty="0"/>
              <a:t>安全區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/>
              <a:t>  </a:t>
            </a:r>
            <a:r>
              <a:rPr lang="zh-TW" altLang="en-US" dirty="0"/>
              <a:t>                       </a:t>
            </a:r>
            <a:r>
              <a:rPr lang="en-US" altLang="zh-TW" dirty="0"/>
              <a:t>3.</a:t>
            </a:r>
            <a:r>
              <a:rPr lang="zh-TW" altLang="en-US" dirty="0"/>
              <a:t>介於</a:t>
            </a:r>
            <a:r>
              <a:rPr lang="en-US" altLang="zh-TW" dirty="0"/>
              <a:t>10~30</a:t>
            </a:r>
            <a:r>
              <a:rPr lang="zh-TW" altLang="en-US" dirty="0"/>
              <a:t>公分 之間，風扇低速運轉，藍燈亮且發出 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                        嗶嗶</a:t>
            </a:r>
            <a:r>
              <a:rPr lang="en-US" altLang="zh-TW" dirty="0"/>
              <a:t> </a:t>
            </a:r>
            <a:r>
              <a:rPr lang="zh-TW" altLang="en-US" dirty="0"/>
              <a:t>聲響</a:t>
            </a:r>
            <a:r>
              <a:rPr lang="en-US" altLang="zh-TW" dirty="0"/>
              <a:t>(</a:t>
            </a:r>
            <a:r>
              <a:rPr lang="zh-TW" altLang="en-US" dirty="0"/>
              <a:t>警戒區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zh-TW" altLang="en-US" dirty="0"/>
              <a:t>                       </a:t>
            </a:r>
            <a:r>
              <a:rPr lang="en-US" altLang="zh-TW" dirty="0"/>
              <a:t> 4.</a:t>
            </a:r>
            <a:r>
              <a:rPr lang="zh-TW" altLang="en-US" dirty="0"/>
              <a:t> 低於</a:t>
            </a:r>
            <a:r>
              <a:rPr lang="en-US" altLang="zh-TW" dirty="0"/>
              <a:t>10</a:t>
            </a:r>
            <a:r>
              <a:rPr lang="zh-TW" altLang="en-US" dirty="0"/>
              <a:t>公分以內，風扇立即停止且發出急促嗶嗶聲響，   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                         紅燈亮</a:t>
            </a:r>
            <a:r>
              <a:rPr lang="en-US" altLang="zh-TW" dirty="0"/>
              <a:t>(</a:t>
            </a:r>
            <a:r>
              <a:rPr lang="zh-TW" altLang="en-US" dirty="0"/>
              <a:t>危險區</a:t>
            </a:r>
            <a:r>
              <a:rPr lang="en-US" altLang="zh-TW" dirty="0"/>
              <a:t>)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57FED74C-B829-3D4E-95E0-1CB19D2EE264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238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sz="2400" dirty="0"/>
              <a:t>安全風扇</a:t>
            </a:r>
            <a:r>
              <a:rPr lang="en-US" altLang="zh-TW" sz="2400" dirty="0"/>
              <a:t>)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演算法步驟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043608" y="1556792"/>
            <a:ext cx="7643192" cy="45668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dirty="0"/>
              <a:t>1.</a:t>
            </a:r>
            <a:r>
              <a:rPr lang="zh-TW" altLang="en-US" dirty="0"/>
              <a:t>讀取超音波感測器量測距離</a:t>
            </a:r>
            <a:r>
              <a:rPr lang="en-US" altLang="zh-TW" dirty="0"/>
              <a:t>H</a:t>
            </a:r>
          </a:p>
          <a:p>
            <a:pPr marL="0" indent="0">
              <a:buNone/>
            </a:pPr>
            <a:r>
              <a:rPr lang="en-US" altLang="zh-TW" dirty="0"/>
              <a:t>2.</a:t>
            </a:r>
            <a:r>
              <a:rPr lang="zh-TW" altLang="en-US" dirty="0"/>
              <a:t>判斷 </a:t>
            </a:r>
            <a:r>
              <a:rPr lang="en-US" altLang="zh-TW" dirty="0"/>
              <a:t>H &gt; 30 </a:t>
            </a:r>
          </a:p>
          <a:p>
            <a:pPr marL="365760" lvl="1" indent="0">
              <a:buNone/>
            </a:pPr>
            <a:r>
              <a:rPr lang="en-US" altLang="zh-TW" dirty="0" smtClean="0"/>
              <a:t>2-1</a:t>
            </a:r>
            <a:r>
              <a:rPr lang="en-US" altLang="zh-TW" dirty="0"/>
              <a:t>.</a:t>
            </a:r>
            <a:r>
              <a:rPr lang="zh-TW" altLang="en-US" dirty="0"/>
              <a:t> 成立：風扇高速運轉，綠燈亮，執行後再回至步驟</a:t>
            </a:r>
            <a:r>
              <a:rPr lang="en-US" altLang="zh-TW" dirty="0"/>
              <a:t>1 </a:t>
            </a:r>
          </a:p>
          <a:p>
            <a:pPr marL="0" indent="0">
              <a:buNone/>
            </a:pPr>
            <a:r>
              <a:rPr lang="en-US" altLang="zh-TW" dirty="0"/>
              <a:t>3.</a:t>
            </a:r>
            <a:r>
              <a:rPr lang="zh-TW" altLang="en-US" dirty="0"/>
              <a:t>否則：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</a:t>
            </a:r>
            <a:r>
              <a:rPr lang="en-US" altLang="zh-TW" dirty="0"/>
              <a:t>3-1. </a:t>
            </a:r>
            <a:r>
              <a:rPr lang="zh-TW" altLang="en-US" dirty="0"/>
              <a:t>不成立：再判斷 </a:t>
            </a:r>
            <a:r>
              <a:rPr lang="en-US" altLang="zh-TW" dirty="0"/>
              <a:t>10 &lt; H &lt; 30</a:t>
            </a:r>
          </a:p>
          <a:p>
            <a:pPr marL="640080" lvl="2" indent="0">
              <a:buNone/>
            </a:pPr>
            <a:r>
              <a:rPr lang="en-US" altLang="zh-TW" sz="2000" dirty="0" smtClean="0"/>
              <a:t>3-1-1</a:t>
            </a:r>
            <a:r>
              <a:rPr lang="en-US" altLang="zh-TW" sz="2000" dirty="0"/>
              <a:t>. </a:t>
            </a:r>
            <a:r>
              <a:rPr lang="zh-TW" altLang="en-US" sz="2000" dirty="0"/>
              <a:t>成立：風扇低速運轉，藍燈亮，發出嗶嗶</a:t>
            </a:r>
            <a:r>
              <a:rPr lang="zh-TW" altLang="en-US" sz="2000" dirty="0" smtClean="0"/>
              <a:t>聲響，執行</a:t>
            </a:r>
            <a:r>
              <a:rPr lang="zh-TW" altLang="en-US" sz="2000" dirty="0"/>
              <a:t>後再回至步驟</a:t>
            </a:r>
            <a:r>
              <a:rPr lang="en-US" altLang="zh-TW" sz="2000" dirty="0"/>
              <a:t>1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</a:t>
            </a:r>
            <a:r>
              <a:rPr lang="en-US" altLang="zh-TW" dirty="0"/>
              <a:t>3-2.</a:t>
            </a:r>
            <a:r>
              <a:rPr lang="zh-TW" altLang="en-US" dirty="0"/>
              <a:t>否則</a:t>
            </a:r>
            <a:r>
              <a:rPr lang="zh-TW" altLang="en-US" dirty="0" smtClean="0"/>
              <a:t>：</a:t>
            </a:r>
            <a:endParaRPr lang="en-US" altLang="zh-TW" dirty="0"/>
          </a:p>
          <a:p>
            <a:pPr marL="640080" lvl="2" indent="0">
              <a:buNone/>
            </a:pPr>
            <a:r>
              <a:rPr lang="en-US" altLang="zh-TW" sz="2000" dirty="0" smtClean="0"/>
              <a:t>3-2-1</a:t>
            </a:r>
            <a:r>
              <a:rPr lang="en-US" altLang="zh-TW" sz="2000" dirty="0"/>
              <a:t>. </a:t>
            </a:r>
            <a:r>
              <a:rPr lang="zh-TW" altLang="en-US" sz="2000" dirty="0"/>
              <a:t>不</a:t>
            </a:r>
            <a:r>
              <a:rPr lang="zh-TW" altLang="en-US" sz="2000" dirty="0" smtClean="0"/>
              <a:t>成立：再判斷</a:t>
            </a:r>
            <a:r>
              <a:rPr lang="en-US" altLang="zh-TW" sz="2000" dirty="0" smtClean="0"/>
              <a:t>H&gt;0(*)</a:t>
            </a:r>
          </a:p>
          <a:p>
            <a:pPr marL="914400" lvl="3" indent="0">
              <a:buNone/>
            </a:pPr>
            <a:r>
              <a:rPr lang="en-US" altLang="zh-TW" sz="2000" dirty="0" smtClean="0"/>
              <a:t>3-2-1-1.</a:t>
            </a:r>
            <a:r>
              <a:rPr lang="zh-TW" altLang="en-US" sz="2000" dirty="0" smtClean="0"/>
              <a:t>成立：風扇</a:t>
            </a:r>
            <a:r>
              <a:rPr lang="zh-TW" altLang="en-US" sz="2000" dirty="0"/>
              <a:t>停止，紅燈亮</a:t>
            </a:r>
            <a:r>
              <a:rPr lang="zh-TW" altLang="en-US" sz="2000" dirty="0" smtClean="0"/>
              <a:t>，發出</a:t>
            </a:r>
            <a:r>
              <a:rPr lang="zh-TW" altLang="en-US" sz="2000" dirty="0"/>
              <a:t>急促嗶嗶聲響，執行後再回至步驟</a:t>
            </a:r>
            <a:r>
              <a:rPr lang="en-US" altLang="zh-TW" sz="2000" dirty="0"/>
              <a:t>1</a:t>
            </a:r>
          </a:p>
          <a:p>
            <a:pPr marL="0" indent="0">
              <a:buNone/>
            </a:pPr>
            <a:endParaRPr lang="en-US" altLang="zh-TW" sz="1400" dirty="0" smtClean="0"/>
          </a:p>
          <a:p>
            <a:pPr marL="0" indent="0">
              <a:buNone/>
            </a:pPr>
            <a:endParaRPr lang="en-US" altLang="zh-TW" sz="1400" dirty="0" smtClean="0"/>
          </a:p>
          <a:p>
            <a:pPr marL="0" indent="0">
              <a:buNone/>
            </a:pPr>
            <a:r>
              <a:rPr lang="en-US" altLang="zh-TW" sz="1400" dirty="0" smtClean="0"/>
              <a:t>*(</a:t>
            </a:r>
            <a:r>
              <a:rPr lang="zh-TW" altLang="en-US" sz="1400" dirty="0"/>
              <a:t>超音波感測器測不出距離時會傳回</a:t>
            </a:r>
            <a:r>
              <a:rPr lang="en-US" altLang="zh-TW" sz="1400" dirty="0"/>
              <a:t>0</a:t>
            </a:r>
            <a:r>
              <a:rPr lang="zh-TW" altLang="en-US" sz="1400" dirty="0"/>
              <a:t>，所以要把</a:t>
            </a:r>
            <a:r>
              <a:rPr lang="en-US" altLang="zh-TW" sz="1400" dirty="0"/>
              <a:t>0</a:t>
            </a:r>
            <a:r>
              <a:rPr lang="zh-TW" altLang="en-US" sz="1400" dirty="0"/>
              <a:t>濾除掉</a:t>
            </a:r>
            <a:r>
              <a:rPr lang="en-US" altLang="zh-TW" sz="1400" dirty="0" smtClean="0"/>
              <a:t>)</a:t>
            </a: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D367C211-BE9C-9140-BCC5-07DE56AB2451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79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安全風扇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CN" altLang="en-US" sz="2400" dirty="0">
                <a:solidFill>
                  <a:srgbClr val="0070C0"/>
                </a:solidFill>
              </a:rPr>
              <a:t>演算法步驟</a:t>
            </a:r>
            <a:r>
              <a:rPr lang="en-US" altLang="zh-CN" sz="2400" dirty="0">
                <a:solidFill>
                  <a:srgbClr val="0070C0"/>
                </a:solidFill>
              </a:rPr>
              <a:t> vs </a:t>
            </a:r>
            <a:r>
              <a:rPr lang="zh-TW" altLang="en-US" sz="2400" dirty="0">
                <a:solidFill>
                  <a:srgbClr val="0070C0"/>
                </a:solidFill>
              </a:rPr>
              <a:t>程式流程圖</a:t>
            </a: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48109" y="1844824"/>
            <a:ext cx="3547827" cy="4248472"/>
          </a:xfrm>
          <a:prstGeom prst="rect">
            <a:avLst/>
          </a:prstGeom>
          <a:ln>
            <a:noFill/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Wingdings"/>
              <a:buNone/>
            </a:pP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讀取超音波感測器量測距離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H</a:t>
            </a:r>
          </a:p>
          <a:p>
            <a:pPr marL="0" indent="0">
              <a:lnSpc>
                <a:spcPts val="2000"/>
              </a:lnSpc>
              <a:buFont typeface="Wingdings"/>
              <a:buNone/>
            </a:pP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H &gt; 30 </a:t>
            </a:r>
          </a:p>
          <a:p>
            <a:pPr marL="176213" indent="0">
              <a:lnSpc>
                <a:spcPts val="2000"/>
              </a:lnSpc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2-1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 成立：風扇高速運轉，綠燈亮，執行後再回至步驟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1 </a:t>
            </a:r>
          </a:p>
          <a:p>
            <a:pPr marL="0" indent="0">
              <a:lnSpc>
                <a:spcPts val="2000"/>
              </a:lnSpc>
              <a:buFont typeface="Wingdings"/>
              <a:buNone/>
            </a:pP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否則：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176213" indent="0">
              <a:lnSpc>
                <a:spcPts val="2000"/>
              </a:lnSpc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3-1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不成立：再判斷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10 &lt; H &lt; 30</a:t>
            </a:r>
          </a:p>
          <a:p>
            <a:pPr marL="449263" indent="0">
              <a:lnSpc>
                <a:spcPts val="2000"/>
              </a:lnSpc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3-1-1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成立：風扇低速運轉，藍燈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亮發出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嗶嗶聲響，執行後再回至步驟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1</a:t>
            </a:r>
          </a:p>
          <a:p>
            <a:pPr marL="176213" indent="0">
              <a:lnSpc>
                <a:spcPts val="2000"/>
              </a:lnSpc>
              <a:buFont typeface="Wingdings"/>
              <a:buNone/>
            </a:pP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3-2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否則：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449263" indent="0">
              <a:lnSpc>
                <a:spcPts val="2000"/>
              </a:lnSpc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3-2-1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成立：再判斷</a:t>
            </a: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H&gt;0</a:t>
            </a:r>
          </a:p>
          <a:p>
            <a:pPr marL="809625" indent="0">
              <a:lnSpc>
                <a:spcPts val="2000"/>
              </a:lnSpc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3-2-1-1.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成立：風扇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停止，紅燈亮，發出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急促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嗶嗶聲響，執行後再回至步驟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1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F5CA61CA-A2A2-6644-A721-C521719A183D}"/>
              </a:ext>
            </a:extLst>
          </p:cNvPr>
          <p:cNvSpPr txBox="1"/>
          <p:nvPr/>
        </p:nvSpPr>
        <p:spPr>
          <a:xfrm>
            <a:off x="578366" y="133971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演算法步驟</a:t>
            </a:r>
            <a:endParaRPr kumimoji="1" lang="zh-TW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DA809805-FB7C-C847-98EB-3FBECEA4EFE2}"/>
              </a:ext>
            </a:extLst>
          </p:cNvPr>
          <p:cNvSpPr txBox="1"/>
          <p:nvPr/>
        </p:nvSpPr>
        <p:spPr>
          <a:xfrm>
            <a:off x="5724128" y="133971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程式流程圖</a:t>
            </a:r>
            <a:endParaRPr kumimoji="1" lang="zh-TW" altLang="en-US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BA84A880-90B5-1D49-B7F0-37830752D496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Ch.4.3.5</a:t>
            </a:r>
            <a:endParaRPr lang="zh-TW" altLang="en-US" dirty="0"/>
          </a:p>
        </p:txBody>
      </p:sp>
      <p:grpSp>
        <p:nvGrpSpPr>
          <p:cNvPr id="121" name="群組 120"/>
          <p:cNvGrpSpPr/>
          <p:nvPr/>
        </p:nvGrpSpPr>
        <p:grpSpPr>
          <a:xfrm>
            <a:off x="4270013" y="1553454"/>
            <a:ext cx="4622467" cy="4724747"/>
            <a:chOff x="8874395" y="1354435"/>
            <a:chExt cx="4622467" cy="4724747"/>
          </a:xfrm>
        </p:grpSpPr>
        <p:sp>
          <p:nvSpPr>
            <p:cNvPr id="25" name="橢圓 24"/>
            <p:cNvSpPr/>
            <p:nvPr/>
          </p:nvSpPr>
          <p:spPr>
            <a:xfrm>
              <a:off x="9252811" y="1354435"/>
              <a:ext cx="792088" cy="504056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zh-TW" altLang="en-US" sz="1400" kern="1000" spc="-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開始</a:t>
              </a:r>
              <a:endParaRPr lang="zh-TW" altLang="en-US" sz="1400" kern="1000" spc="-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9108795" y="2145470"/>
              <a:ext cx="1080120" cy="75448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讀取超音波感測器量測距離</a:t>
              </a:r>
              <a:r>
                <a:rPr lang="en-US" altLang="zh-TW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圓角矩形 27"/>
            <p:cNvSpPr/>
            <p:nvPr/>
          </p:nvSpPr>
          <p:spPr>
            <a:xfrm>
              <a:off x="9037078" y="4858077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風扇高速運轉，綠燈亮</a:t>
              </a:r>
            </a:p>
          </p:txBody>
        </p:sp>
        <p:cxnSp>
          <p:nvCxnSpPr>
            <p:cNvPr id="30" name="直線單箭頭接點 29"/>
            <p:cNvCxnSpPr/>
            <p:nvPr/>
          </p:nvCxnSpPr>
          <p:spPr>
            <a:xfrm>
              <a:off x="9648855" y="1858491"/>
              <a:ext cx="0" cy="28697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肘形接點 33"/>
            <p:cNvCxnSpPr>
              <a:stCxn id="92" idx="2"/>
              <a:endCxn id="26" idx="1"/>
            </p:cNvCxnSpPr>
            <p:nvPr/>
          </p:nvCxnSpPr>
          <p:spPr>
            <a:xfrm rot="10800000">
              <a:off x="9108795" y="2522712"/>
              <a:ext cx="414192" cy="3448459"/>
            </a:xfrm>
            <a:prstGeom prst="bentConnector3">
              <a:avLst>
                <a:gd name="adj1" fmla="val 15519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圓角矩形 57"/>
            <p:cNvSpPr/>
            <p:nvPr/>
          </p:nvSpPr>
          <p:spPr>
            <a:xfrm>
              <a:off x="10621254" y="4858077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風扇低速</a:t>
              </a:r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運轉</a:t>
              </a:r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，藍燈亮，嗶嗶聲響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圓角矩形 58"/>
            <p:cNvSpPr/>
            <p:nvPr/>
          </p:nvSpPr>
          <p:spPr>
            <a:xfrm>
              <a:off x="12273308" y="4877430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風扇停止運轉，紅燈亮，急促嗶嗶聲響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2" name="菱形 61"/>
            <p:cNvSpPr/>
            <p:nvPr/>
          </p:nvSpPr>
          <p:spPr>
            <a:xfrm>
              <a:off x="9234955" y="3287908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H&gt;30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3" name="菱形 62"/>
            <p:cNvSpPr/>
            <p:nvPr/>
          </p:nvSpPr>
          <p:spPr>
            <a:xfrm>
              <a:off x="10642884" y="3287908"/>
              <a:ext cx="1180294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spc="-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10&lt;H&lt;30</a:t>
              </a:r>
              <a:endParaRPr lang="zh-TW" altLang="en-US" sz="12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菱形 63"/>
            <p:cNvSpPr/>
            <p:nvPr/>
          </p:nvSpPr>
          <p:spPr>
            <a:xfrm>
              <a:off x="12471185" y="3269906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H&gt;0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66" name="直線單箭頭接點 65"/>
            <p:cNvCxnSpPr/>
            <p:nvPr/>
          </p:nvCxnSpPr>
          <p:spPr>
            <a:xfrm>
              <a:off x="9648855" y="2899951"/>
              <a:ext cx="1" cy="36995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單箭頭接點 74"/>
            <p:cNvCxnSpPr/>
            <p:nvPr/>
          </p:nvCxnSpPr>
          <p:spPr>
            <a:xfrm flipH="1">
              <a:off x="9648855" y="3987062"/>
              <a:ext cx="1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矩形 69"/>
            <p:cNvSpPr/>
            <p:nvPr/>
          </p:nvSpPr>
          <p:spPr>
            <a:xfrm>
              <a:off x="9504839" y="4221088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79" name="直線單箭頭接點 78"/>
            <p:cNvCxnSpPr>
              <a:endCxn id="63" idx="1"/>
            </p:cNvCxnSpPr>
            <p:nvPr/>
          </p:nvCxnSpPr>
          <p:spPr>
            <a:xfrm>
              <a:off x="10062465" y="3637485"/>
              <a:ext cx="580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10188624" y="3520611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83" name="直線單箭頭接點 82"/>
            <p:cNvCxnSpPr>
              <a:stCxn id="63" idx="2"/>
              <a:endCxn id="58" idx="0"/>
            </p:cNvCxnSpPr>
            <p:nvPr/>
          </p:nvCxnSpPr>
          <p:spPr>
            <a:xfrm>
              <a:off x="11233031" y="3987062"/>
              <a:ext cx="0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矩形 85"/>
            <p:cNvSpPr/>
            <p:nvPr/>
          </p:nvSpPr>
          <p:spPr>
            <a:xfrm>
              <a:off x="11073527" y="4221088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87" name="直線單箭頭接點 86"/>
            <p:cNvCxnSpPr>
              <a:stCxn id="63" idx="3"/>
              <a:endCxn id="64" idx="1"/>
            </p:cNvCxnSpPr>
            <p:nvPr/>
          </p:nvCxnSpPr>
          <p:spPr>
            <a:xfrm flipV="1">
              <a:off x="11823178" y="3619483"/>
              <a:ext cx="648007" cy="180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矩形 72"/>
            <p:cNvSpPr/>
            <p:nvPr/>
          </p:nvSpPr>
          <p:spPr>
            <a:xfrm>
              <a:off x="11988824" y="3520610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90" name="直線單箭頭接點 89"/>
            <p:cNvCxnSpPr>
              <a:stCxn id="64" idx="2"/>
              <a:endCxn id="59" idx="0"/>
            </p:cNvCxnSpPr>
            <p:nvPr/>
          </p:nvCxnSpPr>
          <p:spPr>
            <a:xfrm flipH="1">
              <a:off x="12885085" y="3969060"/>
              <a:ext cx="1" cy="9083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矩形 73"/>
            <p:cNvSpPr/>
            <p:nvPr/>
          </p:nvSpPr>
          <p:spPr>
            <a:xfrm>
              <a:off x="12741069" y="4221088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sp>
          <p:nvSpPr>
            <p:cNvPr id="92" name="橢圓 91"/>
            <p:cNvSpPr/>
            <p:nvPr/>
          </p:nvSpPr>
          <p:spPr>
            <a:xfrm>
              <a:off x="9522987" y="5863158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4" name="橢圓 93"/>
            <p:cNvSpPr/>
            <p:nvPr/>
          </p:nvSpPr>
          <p:spPr>
            <a:xfrm>
              <a:off x="11105743" y="5863158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95" name="直線單箭頭接點 94"/>
            <p:cNvCxnSpPr/>
            <p:nvPr/>
          </p:nvCxnSpPr>
          <p:spPr>
            <a:xfrm>
              <a:off x="9648855" y="5528316"/>
              <a:ext cx="1" cy="3489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單箭頭接點 97"/>
            <p:cNvCxnSpPr>
              <a:stCxn id="58" idx="2"/>
              <a:endCxn id="94" idx="0"/>
            </p:cNvCxnSpPr>
            <p:nvPr/>
          </p:nvCxnSpPr>
          <p:spPr>
            <a:xfrm flipH="1">
              <a:off x="11231612" y="5528316"/>
              <a:ext cx="1419" cy="33484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單箭頭接點 100"/>
            <p:cNvCxnSpPr/>
            <p:nvPr/>
          </p:nvCxnSpPr>
          <p:spPr>
            <a:xfrm flipH="1">
              <a:off x="9774724" y="5971170"/>
              <a:ext cx="13310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肘形接點 104"/>
            <p:cNvCxnSpPr>
              <a:stCxn id="59" idx="2"/>
              <a:endCxn id="94" idx="6"/>
            </p:cNvCxnSpPr>
            <p:nvPr/>
          </p:nvCxnSpPr>
          <p:spPr>
            <a:xfrm rot="5400000">
              <a:off x="11909533" y="4995617"/>
              <a:ext cx="423501" cy="1527605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文字方塊 109"/>
            <p:cNvSpPr txBox="1"/>
            <p:nvPr/>
          </p:nvSpPr>
          <p:spPr>
            <a:xfrm>
              <a:off x="8874395" y="2158011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1" name="文字方塊 110"/>
            <p:cNvSpPr txBox="1"/>
            <p:nvPr/>
          </p:nvSpPr>
          <p:spPr>
            <a:xfrm>
              <a:off x="9268134" y="3214052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2" name="文字方塊 111"/>
            <p:cNvSpPr txBox="1"/>
            <p:nvPr/>
          </p:nvSpPr>
          <p:spPr>
            <a:xfrm>
              <a:off x="10188624" y="3296017"/>
              <a:ext cx="2160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3" name="文字方塊 112"/>
            <p:cNvSpPr txBox="1"/>
            <p:nvPr/>
          </p:nvSpPr>
          <p:spPr>
            <a:xfrm>
              <a:off x="9180051" y="4538888"/>
              <a:ext cx="432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2-1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4" name="文字方塊 113"/>
            <p:cNvSpPr txBox="1"/>
            <p:nvPr/>
          </p:nvSpPr>
          <p:spPr>
            <a:xfrm>
              <a:off x="11052720" y="3075553"/>
              <a:ext cx="4832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3-1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5" name="文字方塊 114"/>
            <p:cNvSpPr txBox="1"/>
            <p:nvPr/>
          </p:nvSpPr>
          <p:spPr>
            <a:xfrm>
              <a:off x="11916816" y="3284984"/>
              <a:ext cx="4832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3-2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6" name="文字方塊 115"/>
            <p:cNvSpPr txBox="1"/>
            <p:nvPr/>
          </p:nvSpPr>
          <p:spPr>
            <a:xfrm>
              <a:off x="10657804" y="4538888"/>
              <a:ext cx="6829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3-1-1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7" name="文字方塊 116"/>
            <p:cNvSpPr txBox="1"/>
            <p:nvPr/>
          </p:nvSpPr>
          <p:spPr>
            <a:xfrm>
              <a:off x="12121283" y="4538888"/>
              <a:ext cx="79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3-2-1-1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8" name="文字方塊 117"/>
            <p:cNvSpPr txBox="1"/>
            <p:nvPr/>
          </p:nvSpPr>
          <p:spPr>
            <a:xfrm>
              <a:off x="12633057" y="3002127"/>
              <a:ext cx="579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3-2-1</a:t>
              </a:r>
              <a:endPara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615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3" t="29166" r="56990" b="50556"/>
          <a:stretch/>
        </p:blipFill>
        <p:spPr bwMode="auto">
          <a:xfrm>
            <a:off x="1865208" y="1578556"/>
            <a:ext cx="1763261" cy="132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3563888" y="1916832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/>
              <a:t>+</a:t>
            </a:r>
            <a:endParaRPr lang="zh-TW" altLang="en-US" sz="32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6127140" y="2980028"/>
            <a:ext cx="677108" cy="3407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3200" dirty="0"/>
              <a:t>=</a:t>
            </a:r>
            <a:endParaRPr lang="zh-TW" altLang="en-US" sz="32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安全風扇</a:t>
            </a:r>
            <a:r>
              <a:rPr lang="en-US" altLang="zh-TW" dirty="0"/>
              <a:t>)</a:t>
            </a:r>
            <a:r>
              <a:rPr lang="en-US" altLang="zh-TW" sz="2400" dirty="0"/>
              <a:t/>
            </a:r>
            <a:br>
              <a:rPr lang="en-US" altLang="zh-TW" sz="2400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 vs</a:t>
            </a:r>
            <a:r>
              <a:rPr lang="zh-TW" altLang="en-US" sz="2400" dirty="0">
                <a:solidFill>
                  <a:srgbClr val="0070C0"/>
                </a:solidFill>
              </a:rPr>
              <a:t> </a:t>
            </a:r>
            <a:r>
              <a:rPr lang="zh-CN" altLang="en-US" sz="2400" dirty="0">
                <a:solidFill>
                  <a:srgbClr val="0070C0"/>
                </a:solidFill>
              </a:rPr>
              <a:t>積木程式堆疊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470FB888-1EA2-5A46-A692-99E6917B259F}"/>
              </a:ext>
            </a:extLst>
          </p:cNvPr>
          <p:cNvSpPr txBox="1"/>
          <p:nvPr/>
        </p:nvSpPr>
        <p:spPr>
          <a:xfrm>
            <a:off x="749196" y="334244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1</a:t>
            </a:r>
            <a:endParaRPr kumimoji="1"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56555469-9CFB-F64A-A387-EDEB82ECB752}"/>
              </a:ext>
            </a:extLst>
          </p:cNvPr>
          <p:cNvSpPr txBox="1"/>
          <p:nvPr/>
        </p:nvSpPr>
        <p:spPr>
          <a:xfrm>
            <a:off x="2250801" y="331023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2</a:t>
            </a:r>
            <a:endParaRPr kumimoji="1" lang="zh-TW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E61374FE-B50D-FA4A-B6DC-BC14442C9CA2}"/>
              </a:ext>
            </a:extLst>
          </p:cNvPr>
          <p:cNvSpPr txBox="1"/>
          <p:nvPr/>
        </p:nvSpPr>
        <p:spPr>
          <a:xfrm>
            <a:off x="2724729" y="127443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1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="" xmlns:a16="http://schemas.microsoft.com/office/drawing/2014/main" id="{FE2C96B9-1E23-7748-8BCA-D9320E6EC874}"/>
              </a:ext>
            </a:extLst>
          </p:cNvPr>
          <p:cNvSpPr txBox="1"/>
          <p:nvPr/>
        </p:nvSpPr>
        <p:spPr>
          <a:xfrm>
            <a:off x="5617200" y="127640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2</a:t>
            </a:r>
            <a:endParaRPr kumimoji="1" lang="zh-TW" altLang="en-US" dirty="0"/>
          </a:p>
        </p:txBody>
      </p:sp>
      <p:cxnSp>
        <p:nvCxnSpPr>
          <p:cNvPr id="13" name="直線箭頭接點 12">
            <a:extLst>
              <a:ext uri="{FF2B5EF4-FFF2-40B4-BE49-F238E27FC236}">
                <a16:creationId xmlns="" xmlns:a16="http://schemas.microsoft.com/office/drawing/2014/main" id="{DD8A2A3A-F7B3-1241-98CB-4A7F38FF2B1A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5004048" y="3950960"/>
            <a:ext cx="576606" cy="487149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7CC4FE3F-3507-4041-8013-585815DCE843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Ch.4.3.6.1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>
          <a:xfrm>
            <a:off x="759997" y="1545603"/>
            <a:ext cx="792088" cy="5040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TW" altLang="en-US" sz="1400" kern="1000" spc="-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開始</a:t>
            </a:r>
            <a:endParaRPr lang="zh-TW" altLang="en-US" sz="1400" kern="1000" spc="-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615981" y="2336638"/>
            <a:ext cx="1080120" cy="75448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讀取超音波感測器量測距離</a:t>
            </a:r>
            <a:r>
              <a:rPr lang="en-US" altLang="zh-TW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</a:t>
            </a:r>
            <a:endPara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544264" y="5049245"/>
            <a:ext cx="1223554" cy="6702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風扇高速運轉，綠燈亮</a:t>
            </a:r>
          </a:p>
        </p:txBody>
      </p:sp>
      <p:cxnSp>
        <p:nvCxnSpPr>
          <p:cNvPr id="20" name="直線單箭頭接點 19"/>
          <p:cNvCxnSpPr/>
          <p:nvPr/>
        </p:nvCxnSpPr>
        <p:spPr>
          <a:xfrm>
            <a:off x="1156041" y="2049659"/>
            <a:ext cx="0" cy="2869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接點 20"/>
          <p:cNvCxnSpPr>
            <a:stCxn id="38" idx="2"/>
            <a:endCxn id="18" idx="1"/>
          </p:cNvCxnSpPr>
          <p:nvPr/>
        </p:nvCxnSpPr>
        <p:spPr>
          <a:xfrm rot="10800000">
            <a:off x="615981" y="2713880"/>
            <a:ext cx="414192" cy="3448459"/>
          </a:xfrm>
          <a:prstGeom prst="bentConnector3">
            <a:avLst>
              <a:gd name="adj1" fmla="val 1551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圓角矩形 21"/>
          <p:cNvSpPr/>
          <p:nvPr/>
        </p:nvSpPr>
        <p:spPr>
          <a:xfrm>
            <a:off x="2128440" y="5049245"/>
            <a:ext cx="1223554" cy="6702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風扇低速</a:t>
            </a:r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運轉</a:t>
            </a:r>
            <a:r>
              <a:rPr lang="zh-TW" altLang="en-US" sz="1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，藍燈亮，嗶嗶聲響</a:t>
            </a:r>
            <a:endPara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圓角矩形 22"/>
          <p:cNvSpPr/>
          <p:nvPr/>
        </p:nvSpPr>
        <p:spPr>
          <a:xfrm>
            <a:off x="3780494" y="5068598"/>
            <a:ext cx="1223554" cy="6702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風扇停止運轉，紅燈亮，急促嗶嗶聲響</a:t>
            </a:r>
            <a:endPara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菱形 23"/>
          <p:cNvSpPr/>
          <p:nvPr/>
        </p:nvSpPr>
        <p:spPr>
          <a:xfrm>
            <a:off x="742141" y="3479076"/>
            <a:ext cx="827801" cy="699154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H&gt;30</a:t>
            </a:r>
            <a:endPara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2150070" y="3479076"/>
            <a:ext cx="1180294" cy="699154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TW" sz="1200" spc="-15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10&lt;H&lt;30</a:t>
            </a:r>
            <a:endParaRPr lang="zh-TW" altLang="en-US" sz="1200" spc="-15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菱形 25"/>
          <p:cNvSpPr/>
          <p:nvPr/>
        </p:nvSpPr>
        <p:spPr>
          <a:xfrm>
            <a:off x="3978371" y="3461074"/>
            <a:ext cx="827801" cy="699154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H&gt;0</a:t>
            </a:r>
            <a:endPara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1156041" y="3091119"/>
            <a:ext cx="1" cy="3699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H="1">
            <a:off x="1156041" y="4178230"/>
            <a:ext cx="1" cy="8710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012025" y="4412256"/>
            <a:ext cx="288032" cy="233749"/>
          </a:xfrm>
          <a:prstGeom prst="rect">
            <a:avLst/>
          </a:prstGeom>
          <a:solidFill>
            <a:srgbClr val="CCFFCC"/>
          </a:solidFill>
          <a:ln>
            <a:solidFill>
              <a:srgbClr val="4CA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</a:p>
        </p:txBody>
      </p:sp>
      <p:cxnSp>
        <p:nvCxnSpPr>
          <p:cNvPr id="30" name="直線單箭頭接點 29"/>
          <p:cNvCxnSpPr>
            <a:endCxn id="25" idx="1"/>
          </p:cNvCxnSpPr>
          <p:nvPr/>
        </p:nvCxnSpPr>
        <p:spPr>
          <a:xfrm>
            <a:off x="1569651" y="3828653"/>
            <a:ext cx="58041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1695810" y="3711779"/>
            <a:ext cx="288032" cy="233749"/>
          </a:xfrm>
          <a:prstGeom prst="rect">
            <a:avLst/>
          </a:prstGeom>
          <a:solidFill>
            <a:srgbClr val="CCFFCC"/>
          </a:solidFill>
          <a:ln>
            <a:solidFill>
              <a:srgbClr val="4CA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否</a:t>
            </a:r>
          </a:p>
        </p:txBody>
      </p:sp>
      <p:cxnSp>
        <p:nvCxnSpPr>
          <p:cNvPr id="32" name="直線單箭頭接點 31"/>
          <p:cNvCxnSpPr>
            <a:stCxn id="25" idx="2"/>
            <a:endCxn id="22" idx="0"/>
          </p:cNvCxnSpPr>
          <p:nvPr/>
        </p:nvCxnSpPr>
        <p:spPr>
          <a:xfrm>
            <a:off x="2740217" y="4178230"/>
            <a:ext cx="0" cy="8710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2580713" y="4412256"/>
            <a:ext cx="288032" cy="233749"/>
          </a:xfrm>
          <a:prstGeom prst="rect">
            <a:avLst/>
          </a:prstGeom>
          <a:solidFill>
            <a:srgbClr val="CCFFCC"/>
          </a:solidFill>
          <a:ln>
            <a:solidFill>
              <a:srgbClr val="4CA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</a:p>
        </p:txBody>
      </p:sp>
      <p:cxnSp>
        <p:nvCxnSpPr>
          <p:cNvPr id="34" name="直線單箭頭接點 33"/>
          <p:cNvCxnSpPr>
            <a:stCxn id="25" idx="3"/>
            <a:endCxn id="26" idx="1"/>
          </p:cNvCxnSpPr>
          <p:nvPr/>
        </p:nvCxnSpPr>
        <p:spPr>
          <a:xfrm flipV="1">
            <a:off x="3330364" y="3810651"/>
            <a:ext cx="648007" cy="180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496010" y="3711778"/>
            <a:ext cx="288032" cy="233749"/>
          </a:xfrm>
          <a:prstGeom prst="rect">
            <a:avLst/>
          </a:prstGeom>
          <a:solidFill>
            <a:srgbClr val="CCFFCC"/>
          </a:solidFill>
          <a:ln>
            <a:solidFill>
              <a:srgbClr val="4CA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否</a:t>
            </a:r>
          </a:p>
        </p:txBody>
      </p:sp>
      <p:cxnSp>
        <p:nvCxnSpPr>
          <p:cNvPr id="36" name="直線單箭頭接點 35"/>
          <p:cNvCxnSpPr>
            <a:stCxn id="26" idx="2"/>
            <a:endCxn id="23" idx="0"/>
          </p:cNvCxnSpPr>
          <p:nvPr/>
        </p:nvCxnSpPr>
        <p:spPr>
          <a:xfrm flipH="1">
            <a:off x="4392271" y="4160228"/>
            <a:ext cx="1" cy="9083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4248255" y="4412256"/>
            <a:ext cx="288032" cy="233749"/>
          </a:xfrm>
          <a:prstGeom prst="rect">
            <a:avLst/>
          </a:prstGeom>
          <a:solidFill>
            <a:srgbClr val="CCFFCC"/>
          </a:solidFill>
          <a:ln>
            <a:solidFill>
              <a:srgbClr val="4CA2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</a:p>
        </p:txBody>
      </p:sp>
      <p:sp>
        <p:nvSpPr>
          <p:cNvPr id="38" name="橢圓 37"/>
          <p:cNvSpPr/>
          <p:nvPr/>
        </p:nvSpPr>
        <p:spPr>
          <a:xfrm>
            <a:off x="1030173" y="6054326"/>
            <a:ext cx="251737" cy="2160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2612929" y="6054326"/>
            <a:ext cx="251737" cy="2160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0" name="直線單箭頭接點 39"/>
          <p:cNvCxnSpPr/>
          <p:nvPr/>
        </p:nvCxnSpPr>
        <p:spPr>
          <a:xfrm>
            <a:off x="1156041" y="5719484"/>
            <a:ext cx="1" cy="3489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單箭頭接點 40"/>
          <p:cNvCxnSpPr>
            <a:stCxn id="22" idx="2"/>
            <a:endCxn id="39" idx="0"/>
          </p:cNvCxnSpPr>
          <p:nvPr/>
        </p:nvCxnSpPr>
        <p:spPr>
          <a:xfrm flipH="1">
            <a:off x="2738798" y="5719484"/>
            <a:ext cx="1419" cy="3348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單箭頭接點 41"/>
          <p:cNvCxnSpPr/>
          <p:nvPr/>
        </p:nvCxnSpPr>
        <p:spPr>
          <a:xfrm flipH="1">
            <a:off x="1281910" y="6162338"/>
            <a:ext cx="133101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肘形接點 42"/>
          <p:cNvCxnSpPr>
            <a:stCxn id="23" idx="2"/>
            <a:endCxn id="39" idx="6"/>
          </p:cNvCxnSpPr>
          <p:nvPr/>
        </p:nvCxnSpPr>
        <p:spPr>
          <a:xfrm rot="5400000">
            <a:off x="3416719" y="5186785"/>
            <a:ext cx="423501" cy="1527605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橢圓 3">
            <a:extLst>
              <a:ext uri="{FF2B5EF4-FFF2-40B4-BE49-F238E27FC236}">
                <a16:creationId xmlns="" xmlns:a16="http://schemas.microsoft.com/office/drawing/2014/main" id="{46202A00-2019-1944-89F5-FDEBE6369CC9}"/>
              </a:ext>
            </a:extLst>
          </p:cNvPr>
          <p:cNvSpPr/>
          <p:nvPr/>
        </p:nvSpPr>
        <p:spPr>
          <a:xfrm>
            <a:off x="467544" y="3032760"/>
            <a:ext cx="4536504" cy="1836399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6" name="文字方塊 55">
            <a:extLst>
              <a:ext uri="{FF2B5EF4-FFF2-40B4-BE49-F238E27FC236}">
                <a16:creationId xmlns="" xmlns:a16="http://schemas.microsoft.com/office/drawing/2014/main" id="{56555469-9CFB-F64A-A387-EDEB82ECB752}"/>
              </a:ext>
            </a:extLst>
          </p:cNvPr>
          <p:cNvSpPr txBox="1"/>
          <p:nvPr/>
        </p:nvSpPr>
        <p:spPr>
          <a:xfrm>
            <a:off x="3978371" y="329441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3</a:t>
            </a:r>
            <a:endParaRPr kumimoji="1" lang="zh-TW" altLang="en-US" dirty="0"/>
          </a:p>
        </p:txBody>
      </p:sp>
      <p:sp>
        <p:nvSpPr>
          <p:cNvPr id="57" name="文字方塊 56"/>
          <p:cNvSpPr txBox="1"/>
          <p:nvPr/>
        </p:nvSpPr>
        <p:spPr>
          <a:xfrm>
            <a:off x="6876256" y="1900760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/>
              <a:t>+</a:t>
            </a:r>
            <a:endParaRPr lang="zh-TW" altLang="en-US" sz="3200" dirty="0"/>
          </a:p>
        </p:txBody>
      </p:sp>
      <p:pic>
        <p:nvPicPr>
          <p:cNvPr id="54" name="圖片 53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5" y="1763594"/>
            <a:ext cx="1656184" cy="807894"/>
          </a:xfrm>
          <a:prstGeom prst="rect">
            <a:avLst/>
          </a:prstGeom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6" t="29166" r="25859" b="50556"/>
          <a:stretch/>
        </p:blipFill>
        <p:spPr bwMode="auto">
          <a:xfrm>
            <a:off x="3923928" y="1582615"/>
            <a:ext cx="2964947" cy="132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圖片 54" descr="畫面剪輯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590195"/>
            <a:ext cx="3096073" cy="2557929"/>
          </a:xfrm>
          <a:prstGeom prst="rect">
            <a:avLst/>
          </a:prstGeom>
        </p:spPr>
      </p:pic>
      <p:sp>
        <p:nvSpPr>
          <p:cNvPr id="65" name="文字方塊 64">
            <a:extLst>
              <a:ext uri="{FF2B5EF4-FFF2-40B4-BE49-F238E27FC236}">
                <a16:creationId xmlns="" xmlns:a16="http://schemas.microsoft.com/office/drawing/2014/main" id="{56555469-9CFB-F64A-A387-EDEB82ECB752}"/>
              </a:ext>
            </a:extLst>
          </p:cNvPr>
          <p:cNvSpPr txBox="1"/>
          <p:nvPr/>
        </p:nvSpPr>
        <p:spPr>
          <a:xfrm>
            <a:off x="7884368" y="136093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3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8937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541584" y="1548569"/>
            <a:ext cx="4261908" cy="4616735"/>
            <a:chOff x="6660523" y="1256531"/>
            <a:chExt cx="4459784" cy="4724747"/>
          </a:xfrm>
        </p:grpSpPr>
        <p:sp>
          <p:nvSpPr>
            <p:cNvPr id="13" name="橢圓 12"/>
            <p:cNvSpPr/>
            <p:nvPr/>
          </p:nvSpPr>
          <p:spPr>
            <a:xfrm>
              <a:off x="6876256" y="1256531"/>
              <a:ext cx="792088" cy="504056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zh-TW" altLang="en-US" sz="1400" kern="1000" spc="-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開始</a:t>
              </a:r>
              <a:endParaRPr lang="zh-TW" altLang="en-US" sz="1400" kern="1000" spc="-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圓角矩形 13"/>
            <p:cNvSpPr/>
            <p:nvPr/>
          </p:nvSpPr>
          <p:spPr>
            <a:xfrm>
              <a:off x="6732240" y="2047566"/>
              <a:ext cx="1080120" cy="75448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讀取超音波感測器量測距離</a:t>
              </a:r>
              <a:r>
                <a:rPr lang="en-US" altLang="zh-TW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圓角矩形 14"/>
            <p:cNvSpPr/>
            <p:nvPr/>
          </p:nvSpPr>
          <p:spPr>
            <a:xfrm>
              <a:off x="6660523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風扇高速運轉，綠燈亮</a:t>
              </a:r>
            </a:p>
          </p:txBody>
        </p:sp>
        <p:cxnSp>
          <p:nvCxnSpPr>
            <p:cNvPr id="16" name="直線單箭頭接點 15"/>
            <p:cNvCxnSpPr/>
            <p:nvPr/>
          </p:nvCxnSpPr>
          <p:spPr>
            <a:xfrm>
              <a:off x="7272300" y="1760587"/>
              <a:ext cx="0" cy="28697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肘形接點 16"/>
            <p:cNvCxnSpPr>
              <a:stCxn id="34" idx="2"/>
              <a:endCxn id="14" idx="1"/>
            </p:cNvCxnSpPr>
            <p:nvPr/>
          </p:nvCxnSpPr>
          <p:spPr>
            <a:xfrm rot="10800000">
              <a:off x="6732240" y="2424808"/>
              <a:ext cx="414192" cy="3448459"/>
            </a:xfrm>
            <a:prstGeom prst="bentConnector3">
              <a:avLst>
                <a:gd name="adj1" fmla="val 15519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圓角矩形 17"/>
            <p:cNvSpPr/>
            <p:nvPr/>
          </p:nvSpPr>
          <p:spPr>
            <a:xfrm>
              <a:off x="8244699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風扇低速</a:t>
              </a:r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運轉</a:t>
              </a:r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，藍燈亮，嗶嗶聲響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圓角矩形 18"/>
            <p:cNvSpPr/>
            <p:nvPr/>
          </p:nvSpPr>
          <p:spPr>
            <a:xfrm>
              <a:off x="9896753" y="4779526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風扇停止運轉，紅燈亮，急促嗶嗶聲響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0" name="菱形 19"/>
            <p:cNvSpPr/>
            <p:nvPr/>
          </p:nvSpPr>
          <p:spPr>
            <a:xfrm>
              <a:off x="6858400" y="3190004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spc="-1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H&gt;30</a:t>
              </a:r>
              <a:endParaRPr lang="zh-TW" altLang="en-US" sz="1200" spc="-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菱形 20"/>
            <p:cNvSpPr/>
            <p:nvPr/>
          </p:nvSpPr>
          <p:spPr>
            <a:xfrm>
              <a:off x="8266329" y="3190004"/>
              <a:ext cx="1180294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spc="-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10&lt;H&lt;30</a:t>
              </a:r>
              <a:endParaRPr lang="zh-TW" altLang="en-US" sz="12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2" name="菱形 21"/>
            <p:cNvSpPr/>
            <p:nvPr/>
          </p:nvSpPr>
          <p:spPr>
            <a:xfrm>
              <a:off x="10094630" y="3172002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H&gt;0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23" name="直線單箭頭接點 22"/>
            <p:cNvCxnSpPr/>
            <p:nvPr/>
          </p:nvCxnSpPr>
          <p:spPr>
            <a:xfrm>
              <a:off x="7272300" y="2802047"/>
              <a:ext cx="1" cy="36995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單箭頭接點 23"/>
            <p:cNvCxnSpPr/>
            <p:nvPr/>
          </p:nvCxnSpPr>
          <p:spPr>
            <a:xfrm flipH="1">
              <a:off x="7272300" y="3889158"/>
              <a:ext cx="1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712828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26" name="直線單箭頭接點 25"/>
            <p:cNvCxnSpPr>
              <a:endCxn id="21" idx="1"/>
            </p:cNvCxnSpPr>
            <p:nvPr/>
          </p:nvCxnSpPr>
          <p:spPr>
            <a:xfrm>
              <a:off x="7685910" y="3539581"/>
              <a:ext cx="580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7812069" y="3422707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28" name="直線單箭頭接點 27"/>
            <p:cNvCxnSpPr>
              <a:stCxn id="21" idx="2"/>
              <a:endCxn id="18" idx="0"/>
            </p:cNvCxnSpPr>
            <p:nvPr/>
          </p:nvCxnSpPr>
          <p:spPr>
            <a:xfrm>
              <a:off x="8856476" y="3889158"/>
              <a:ext cx="0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8696972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30" name="直線單箭頭接點 29"/>
            <p:cNvCxnSpPr>
              <a:stCxn id="21" idx="3"/>
              <a:endCxn id="22" idx="1"/>
            </p:cNvCxnSpPr>
            <p:nvPr/>
          </p:nvCxnSpPr>
          <p:spPr>
            <a:xfrm flipV="1">
              <a:off x="9446623" y="3521579"/>
              <a:ext cx="648007" cy="180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9612269" y="3422706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32" name="直線單箭頭接點 31"/>
            <p:cNvCxnSpPr>
              <a:stCxn id="22" idx="2"/>
              <a:endCxn id="19" idx="0"/>
            </p:cNvCxnSpPr>
            <p:nvPr/>
          </p:nvCxnSpPr>
          <p:spPr>
            <a:xfrm flipH="1">
              <a:off x="10508530" y="3871156"/>
              <a:ext cx="1" cy="9083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1036451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sp>
          <p:nvSpPr>
            <p:cNvPr id="34" name="橢圓 33"/>
            <p:cNvSpPr/>
            <p:nvPr/>
          </p:nvSpPr>
          <p:spPr>
            <a:xfrm>
              <a:off x="7146432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橢圓 34"/>
            <p:cNvSpPr/>
            <p:nvPr/>
          </p:nvSpPr>
          <p:spPr>
            <a:xfrm>
              <a:off x="8729188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6" name="直線單箭頭接點 35"/>
            <p:cNvCxnSpPr/>
            <p:nvPr/>
          </p:nvCxnSpPr>
          <p:spPr>
            <a:xfrm>
              <a:off x="7272300" y="5430412"/>
              <a:ext cx="1" cy="3489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單箭頭接點 36"/>
            <p:cNvCxnSpPr>
              <a:stCxn id="18" idx="2"/>
              <a:endCxn id="35" idx="0"/>
            </p:cNvCxnSpPr>
            <p:nvPr/>
          </p:nvCxnSpPr>
          <p:spPr>
            <a:xfrm flipH="1">
              <a:off x="8855057" y="5430412"/>
              <a:ext cx="1419" cy="33484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單箭頭接點 37"/>
            <p:cNvCxnSpPr/>
            <p:nvPr/>
          </p:nvCxnSpPr>
          <p:spPr>
            <a:xfrm flipH="1">
              <a:off x="7398169" y="5873266"/>
              <a:ext cx="13310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肘形接點 38"/>
            <p:cNvCxnSpPr>
              <a:stCxn id="19" idx="2"/>
              <a:endCxn id="35" idx="6"/>
            </p:cNvCxnSpPr>
            <p:nvPr/>
          </p:nvCxnSpPr>
          <p:spPr>
            <a:xfrm rot="5400000">
              <a:off x="9532978" y="4897713"/>
              <a:ext cx="423501" cy="1527605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橢圓 3"/>
          <p:cNvSpPr/>
          <p:nvPr/>
        </p:nvSpPr>
        <p:spPr>
          <a:xfrm>
            <a:off x="468428" y="3284984"/>
            <a:ext cx="1330382" cy="2736304"/>
          </a:xfrm>
          <a:prstGeom prst="ellipse">
            <a:avLst/>
          </a:prstGeom>
          <a:noFill/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1439652" y="3340317"/>
            <a:ext cx="33638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安全風扇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 vs</a:t>
            </a:r>
            <a:r>
              <a:rPr lang="zh-TW" altLang="en-US" sz="2400" dirty="0">
                <a:solidFill>
                  <a:srgbClr val="0070C0"/>
                </a:solidFill>
              </a:rPr>
              <a:t> </a:t>
            </a:r>
            <a:r>
              <a:rPr lang="zh-CN" altLang="en-US" sz="2400" dirty="0">
                <a:solidFill>
                  <a:srgbClr val="0070C0"/>
                </a:solidFill>
              </a:rPr>
              <a:t>積木程式堆疊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BFB9A861-AC45-8E48-AE20-FE37224E531B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Ch.4.3.6.2</a:t>
            </a:r>
            <a:endParaRPr lang="zh-TW" altLang="en-US" dirty="0"/>
          </a:p>
        </p:txBody>
      </p:sp>
      <p:pic>
        <p:nvPicPr>
          <p:cNvPr id="44" name="圖片 43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492" y="2344772"/>
            <a:ext cx="4214225" cy="277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3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541584" y="1548569"/>
            <a:ext cx="4174432" cy="4616735"/>
            <a:chOff x="6660523" y="1256531"/>
            <a:chExt cx="4459784" cy="4724747"/>
          </a:xfrm>
        </p:grpSpPr>
        <p:sp>
          <p:nvSpPr>
            <p:cNvPr id="13" name="圓角矩形 12"/>
            <p:cNvSpPr/>
            <p:nvPr/>
          </p:nvSpPr>
          <p:spPr>
            <a:xfrm>
              <a:off x="6732240" y="2047566"/>
              <a:ext cx="1080120" cy="75448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讀取超音波感測器量測距離</a:t>
              </a:r>
              <a:r>
                <a:rPr lang="en-US" altLang="zh-TW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橢圓 11"/>
            <p:cNvSpPr/>
            <p:nvPr/>
          </p:nvSpPr>
          <p:spPr>
            <a:xfrm>
              <a:off x="6876256" y="1256531"/>
              <a:ext cx="792088" cy="504056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zh-TW" altLang="en-US" sz="1400" kern="1000" spc="-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開始</a:t>
              </a:r>
              <a:endParaRPr lang="zh-TW" altLang="en-US" sz="1400" kern="1000" spc="-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圓角矩形 13"/>
            <p:cNvSpPr/>
            <p:nvPr/>
          </p:nvSpPr>
          <p:spPr>
            <a:xfrm>
              <a:off x="6660523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風扇高速運轉，綠燈亮</a:t>
              </a:r>
            </a:p>
          </p:txBody>
        </p:sp>
        <p:cxnSp>
          <p:nvCxnSpPr>
            <p:cNvPr id="15" name="直線單箭頭接點 14"/>
            <p:cNvCxnSpPr/>
            <p:nvPr/>
          </p:nvCxnSpPr>
          <p:spPr>
            <a:xfrm>
              <a:off x="7272300" y="1760587"/>
              <a:ext cx="0" cy="28697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接點 15"/>
            <p:cNvCxnSpPr>
              <a:stCxn id="33" idx="2"/>
              <a:endCxn id="13" idx="1"/>
            </p:cNvCxnSpPr>
            <p:nvPr/>
          </p:nvCxnSpPr>
          <p:spPr>
            <a:xfrm rot="10800000">
              <a:off x="6732240" y="2424808"/>
              <a:ext cx="414192" cy="3448459"/>
            </a:xfrm>
            <a:prstGeom prst="bentConnector3">
              <a:avLst>
                <a:gd name="adj1" fmla="val 15519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圓角矩形 16"/>
            <p:cNvSpPr/>
            <p:nvPr/>
          </p:nvSpPr>
          <p:spPr>
            <a:xfrm>
              <a:off x="8244699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風扇低速</a:t>
              </a:r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運轉</a:t>
              </a:r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，藍燈亮，嗶嗶聲響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圓角矩形 17"/>
            <p:cNvSpPr/>
            <p:nvPr/>
          </p:nvSpPr>
          <p:spPr>
            <a:xfrm>
              <a:off x="9896753" y="4779526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風扇停止運轉，紅燈亮，急促嗶嗶聲響</a:t>
              </a:r>
              <a:endParaRPr lang="zh-TW" altLang="en-US" sz="1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菱形 18"/>
            <p:cNvSpPr/>
            <p:nvPr/>
          </p:nvSpPr>
          <p:spPr>
            <a:xfrm>
              <a:off x="6858400" y="3190004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spc="-1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H&gt;30</a:t>
              </a:r>
              <a:endParaRPr lang="zh-TW" altLang="en-US" sz="1200" spc="-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0" name="菱形 19"/>
            <p:cNvSpPr/>
            <p:nvPr/>
          </p:nvSpPr>
          <p:spPr>
            <a:xfrm>
              <a:off x="8266329" y="3190004"/>
              <a:ext cx="1180294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100" spc="-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10&lt;H&lt;30</a:t>
              </a:r>
              <a:endParaRPr lang="zh-TW" altLang="en-US" sz="11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菱形 20"/>
            <p:cNvSpPr/>
            <p:nvPr/>
          </p:nvSpPr>
          <p:spPr>
            <a:xfrm>
              <a:off x="10094630" y="3172002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H&gt;0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22" name="直線單箭頭接點 21"/>
            <p:cNvCxnSpPr/>
            <p:nvPr/>
          </p:nvCxnSpPr>
          <p:spPr>
            <a:xfrm>
              <a:off x="7272300" y="2802047"/>
              <a:ext cx="1" cy="36995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2"/>
            <p:cNvCxnSpPr/>
            <p:nvPr/>
          </p:nvCxnSpPr>
          <p:spPr>
            <a:xfrm flipH="1">
              <a:off x="7272300" y="3889158"/>
              <a:ext cx="1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712828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25" name="直線單箭頭接點 24"/>
            <p:cNvCxnSpPr>
              <a:endCxn id="20" idx="1"/>
            </p:cNvCxnSpPr>
            <p:nvPr/>
          </p:nvCxnSpPr>
          <p:spPr>
            <a:xfrm>
              <a:off x="7685910" y="3539581"/>
              <a:ext cx="580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7812069" y="3422707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27" name="直線單箭頭接點 26"/>
            <p:cNvCxnSpPr>
              <a:stCxn id="20" idx="2"/>
              <a:endCxn id="17" idx="0"/>
            </p:cNvCxnSpPr>
            <p:nvPr/>
          </p:nvCxnSpPr>
          <p:spPr>
            <a:xfrm>
              <a:off x="8856476" y="3889158"/>
              <a:ext cx="0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8696972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29" name="直線單箭頭接點 28"/>
            <p:cNvCxnSpPr>
              <a:stCxn id="20" idx="3"/>
              <a:endCxn id="21" idx="1"/>
            </p:cNvCxnSpPr>
            <p:nvPr/>
          </p:nvCxnSpPr>
          <p:spPr>
            <a:xfrm flipV="1">
              <a:off x="9446623" y="3521579"/>
              <a:ext cx="648007" cy="180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9612269" y="3422706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31" name="直線單箭頭接點 30"/>
            <p:cNvCxnSpPr>
              <a:stCxn id="21" idx="2"/>
              <a:endCxn id="18" idx="0"/>
            </p:cNvCxnSpPr>
            <p:nvPr/>
          </p:nvCxnSpPr>
          <p:spPr>
            <a:xfrm flipH="1">
              <a:off x="10508530" y="3871156"/>
              <a:ext cx="1" cy="9083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1036451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sp>
          <p:nvSpPr>
            <p:cNvPr id="33" name="橢圓 32"/>
            <p:cNvSpPr/>
            <p:nvPr/>
          </p:nvSpPr>
          <p:spPr>
            <a:xfrm>
              <a:off x="7146432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8729188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5" name="直線單箭頭接點 34"/>
            <p:cNvCxnSpPr/>
            <p:nvPr/>
          </p:nvCxnSpPr>
          <p:spPr>
            <a:xfrm>
              <a:off x="7272300" y="5430412"/>
              <a:ext cx="1" cy="3489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單箭頭接點 35"/>
            <p:cNvCxnSpPr>
              <a:stCxn id="17" idx="2"/>
              <a:endCxn id="34" idx="0"/>
            </p:cNvCxnSpPr>
            <p:nvPr/>
          </p:nvCxnSpPr>
          <p:spPr>
            <a:xfrm flipH="1">
              <a:off x="8855057" y="5430412"/>
              <a:ext cx="1419" cy="33484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單箭頭接點 36"/>
            <p:cNvCxnSpPr/>
            <p:nvPr/>
          </p:nvCxnSpPr>
          <p:spPr>
            <a:xfrm flipH="1">
              <a:off x="7398169" y="5873266"/>
              <a:ext cx="13310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肘形接點 37"/>
            <p:cNvCxnSpPr>
              <a:stCxn id="18" idx="2"/>
              <a:endCxn id="34" idx="6"/>
            </p:cNvCxnSpPr>
            <p:nvPr/>
          </p:nvCxnSpPr>
          <p:spPr>
            <a:xfrm rot="5400000">
              <a:off x="9532978" y="4897713"/>
              <a:ext cx="423501" cy="1527605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安全風扇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 vs</a:t>
            </a:r>
            <a:r>
              <a:rPr lang="zh-TW" altLang="en-US" sz="2400" dirty="0">
                <a:solidFill>
                  <a:srgbClr val="0070C0"/>
                </a:solidFill>
              </a:rPr>
              <a:t> </a:t>
            </a:r>
            <a:r>
              <a:rPr lang="zh-CN" altLang="en-US" sz="2400" dirty="0">
                <a:solidFill>
                  <a:srgbClr val="0070C0"/>
                </a:solidFill>
              </a:rPr>
              <a:t>積木程式堆疊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4" name="橢圓 3"/>
          <p:cNvSpPr/>
          <p:nvPr/>
        </p:nvSpPr>
        <p:spPr>
          <a:xfrm>
            <a:off x="1835696" y="3284984"/>
            <a:ext cx="1656184" cy="2736304"/>
          </a:xfrm>
          <a:prstGeom prst="ellipse">
            <a:avLst/>
          </a:prstGeom>
          <a:noFill/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5D05E156-0721-2F47-B3BC-FCA542405A32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Ch.4.3.6.3</a:t>
            </a:r>
            <a:endParaRPr lang="zh-TW" altLang="en-US" dirty="0"/>
          </a:p>
        </p:txBody>
      </p:sp>
      <p:pic>
        <p:nvPicPr>
          <p:cNvPr id="9" name="圖片 8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512" y="1844824"/>
            <a:ext cx="4584992" cy="2080440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V="1">
            <a:off x="3203848" y="2492896"/>
            <a:ext cx="1319664" cy="10801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96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541584" y="1548569"/>
            <a:ext cx="4174432" cy="4616735"/>
            <a:chOff x="6660523" y="1256531"/>
            <a:chExt cx="4459784" cy="4724747"/>
          </a:xfrm>
        </p:grpSpPr>
        <p:sp>
          <p:nvSpPr>
            <p:cNvPr id="10" name="圓角矩形 9"/>
            <p:cNvSpPr/>
            <p:nvPr/>
          </p:nvSpPr>
          <p:spPr>
            <a:xfrm>
              <a:off x="6732240" y="2047566"/>
              <a:ext cx="1080120" cy="75448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讀取超音波感測器量測距離</a:t>
              </a:r>
              <a:r>
                <a:rPr lang="en-US" altLang="zh-TW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橢圓 10"/>
            <p:cNvSpPr/>
            <p:nvPr/>
          </p:nvSpPr>
          <p:spPr>
            <a:xfrm>
              <a:off x="6876256" y="1256531"/>
              <a:ext cx="792088" cy="504056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zh-TW" altLang="en-US" sz="1400" kern="1000" spc="-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開始</a:t>
              </a:r>
              <a:endParaRPr lang="zh-TW" altLang="en-US" sz="1400" kern="1000" spc="-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圓角矩形 11"/>
            <p:cNvSpPr/>
            <p:nvPr/>
          </p:nvSpPr>
          <p:spPr>
            <a:xfrm>
              <a:off x="6660523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風扇高速運轉，綠燈亮</a:t>
              </a:r>
            </a:p>
          </p:txBody>
        </p:sp>
        <p:cxnSp>
          <p:nvCxnSpPr>
            <p:cNvPr id="13" name="直線單箭頭接點 12"/>
            <p:cNvCxnSpPr/>
            <p:nvPr/>
          </p:nvCxnSpPr>
          <p:spPr>
            <a:xfrm>
              <a:off x="7272300" y="1760587"/>
              <a:ext cx="0" cy="28697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接點 13"/>
            <p:cNvCxnSpPr>
              <a:stCxn id="31" idx="2"/>
              <a:endCxn id="10" idx="1"/>
            </p:cNvCxnSpPr>
            <p:nvPr/>
          </p:nvCxnSpPr>
          <p:spPr>
            <a:xfrm rot="10800000">
              <a:off x="6732240" y="2424808"/>
              <a:ext cx="414192" cy="3448459"/>
            </a:xfrm>
            <a:prstGeom prst="bentConnector3">
              <a:avLst>
                <a:gd name="adj1" fmla="val 15519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圓角矩形 14"/>
            <p:cNvSpPr/>
            <p:nvPr/>
          </p:nvSpPr>
          <p:spPr>
            <a:xfrm>
              <a:off x="8244699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風扇低速</a:t>
              </a:r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運轉</a:t>
              </a:r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，藍燈亮，嗶嗶聲響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圓角矩形 15"/>
            <p:cNvSpPr/>
            <p:nvPr/>
          </p:nvSpPr>
          <p:spPr>
            <a:xfrm>
              <a:off x="9896753" y="4779526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風扇停止運轉，紅燈亮，急促嗶嗶聲響</a:t>
              </a:r>
              <a:endParaRPr lang="zh-TW" altLang="en-US" sz="1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6858400" y="3190004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spc="-1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H&gt;30</a:t>
              </a:r>
              <a:endParaRPr lang="zh-TW" altLang="en-US" sz="1200" spc="-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菱形 17"/>
            <p:cNvSpPr/>
            <p:nvPr/>
          </p:nvSpPr>
          <p:spPr>
            <a:xfrm>
              <a:off x="8266329" y="3190004"/>
              <a:ext cx="1180294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100" spc="-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10&lt;H&lt;30</a:t>
              </a:r>
              <a:endParaRPr lang="zh-TW" altLang="en-US" sz="11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菱形 18"/>
            <p:cNvSpPr/>
            <p:nvPr/>
          </p:nvSpPr>
          <p:spPr>
            <a:xfrm>
              <a:off x="10094630" y="3172002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H&gt;0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20" name="直線單箭頭接點 19"/>
            <p:cNvCxnSpPr/>
            <p:nvPr/>
          </p:nvCxnSpPr>
          <p:spPr>
            <a:xfrm>
              <a:off x="7272300" y="2802047"/>
              <a:ext cx="1" cy="36995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/>
            <p:cNvCxnSpPr/>
            <p:nvPr/>
          </p:nvCxnSpPr>
          <p:spPr>
            <a:xfrm flipH="1">
              <a:off x="7272300" y="3889158"/>
              <a:ext cx="1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712828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23" name="直線單箭頭接點 22"/>
            <p:cNvCxnSpPr>
              <a:endCxn id="18" idx="1"/>
            </p:cNvCxnSpPr>
            <p:nvPr/>
          </p:nvCxnSpPr>
          <p:spPr>
            <a:xfrm>
              <a:off x="7685910" y="3539581"/>
              <a:ext cx="580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7812069" y="3422707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25" name="直線單箭頭接點 24"/>
            <p:cNvCxnSpPr>
              <a:stCxn id="18" idx="2"/>
              <a:endCxn id="15" idx="0"/>
            </p:cNvCxnSpPr>
            <p:nvPr/>
          </p:nvCxnSpPr>
          <p:spPr>
            <a:xfrm>
              <a:off x="8856476" y="3889158"/>
              <a:ext cx="0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8696972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27" name="直線單箭頭接點 26"/>
            <p:cNvCxnSpPr>
              <a:stCxn id="18" idx="3"/>
              <a:endCxn id="19" idx="1"/>
            </p:cNvCxnSpPr>
            <p:nvPr/>
          </p:nvCxnSpPr>
          <p:spPr>
            <a:xfrm flipV="1">
              <a:off x="9446623" y="3521579"/>
              <a:ext cx="648007" cy="180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9612269" y="3422706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29" name="直線單箭頭接點 28"/>
            <p:cNvCxnSpPr>
              <a:stCxn id="19" idx="2"/>
              <a:endCxn id="16" idx="0"/>
            </p:cNvCxnSpPr>
            <p:nvPr/>
          </p:nvCxnSpPr>
          <p:spPr>
            <a:xfrm flipH="1">
              <a:off x="10508530" y="3871156"/>
              <a:ext cx="1" cy="9083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1036451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sp>
          <p:nvSpPr>
            <p:cNvPr id="31" name="橢圓 30"/>
            <p:cNvSpPr/>
            <p:nvPr/>
          </p:nvSpPr>
          <p:spPr>
            <a:xfrm>
              <a:off x="7146432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橢圓 31"/>
            <p:cNvSpPr/>
            <p:nvPr/>
          </p:nvSpPr>
          <p:spPr>
            <a:xfrm>
              <a:off x="8729188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3" name="直線單箭頭接點 32"/>
            <p:cNvCxnSpPr/>
            <p:nvPr/>
          </p:nvCxnSpPr>
          <p:spPr>
            <a:xfrm>
              <a:off x="7272300" y="5430412"/>
              <a:ext cx="1" cy="3489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單箭頭接點 33"/>
            <p:cNvCxnSpPr>
              <a:stCxn id="15" idx="2"/>
              <a:endCxn id="32" idx="0"/>
            </p:cNvCxnSpPr>
            <p:nvPr/>
          </p:nvCxnSpPr>
          <p:spPr>
            <a:xfrm flipH="1">
              <a:off x="8855057" y="5430412"/>
              <a:ext cx="1419" cy="33484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單箭頭接點 34"/>
            <p:cNvCxnSpPr/>
            <p:nvPr/>
          </p:nvCxnSpPr>
          <p:spPr>
            <a:xfrm flipH="1">
              <a:off x="7398169" y="5873266"/>
              <a:ext cx="13310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肘形接點 35"/>
            <p:cNvCxnSpPr>
              <a:stCxn id="16" idx="2"/>
              <a:endCxn id="32" idx="6"/>
            </p:cNvCxnSpPr>
            <p:nvPr/>
          </p:nvCxnSpPr>
          <p:spPr>
            <a:xfrm rot="5400000">
              <a:off x="9532978" y="4897713"/>
              <a:ext cx="423501" cy="1527605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安全風扇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 vs</a:t>
            </a:r>
            <a:r>
              <a:rPr lang="zh-TW" altLang="en-US" sz="2400" dirty="0">
                <a:solidFill>
                  <a:srgbClr val="0070C0"/>
                </a:solidFill>
              </a:rPr>
              <a:t> </a:t>
            </a:r>
            <a:r>
              <a:rPr lang="zh-CN" altLang="en-US" sz="2400" dirty="0">
                <a:solidFill>
                  <a:srgbClr val="0070C0"/>
                </a:solidFill>
              </a:rPr>
              <a:t>積木程式堆疊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4" name="橢圓 3"/>
          <p:cNvSpPr/>
          <p:nvPr/>
        </p:nvSpPr>
        <p:spPr>
          <a:xfrm>
            <a:off x="3387298" y="3323457"/>
            <a:ext cx="1512168" cy="2736304"/>
          </a:xfrm>
          <a:prstGeom prst="ellipse">
            <a:avLst/>
          </a:prstGeom>
          <a:noFill/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V="1">
            <a:off x="4355976" y="2780928"/>
            <a:ext cx="665295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D1B1AED8-AADB-B149-A7E0-ABA01695BCBA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Ch.4.3.6.4</a:t>
            </a:r>
            <a:endParaRPr lang="zh-TW" altLang="en-US" dirty="0"/>
          </a:p>
        </p:txBody>
      </p:sp>
      <p:pic>
        <p:nvPicPr>
          <p:cNvPr id="38" name="圖片 37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71" y="2321519"/>
            <a:ext cx="4122729" cy="253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0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8"/>
          <a:stretch/>
        </p:blipFill>
        <p:spPr>
          <a:xfrm>
            <a:off x="5220072" y="1080864"/>
            <a:ext cx="3642841" cy="5444480"/>
          </a:xfrm>
          <a:prstGeom prst="rect">
            <a:avLst/>
          </a:prstGeom>
        </p:spPr>
      </p:pic>
      <p:sp>
        <p:nvSpPr>
          <p:cNvPr id="2" name="橢圓 1"/>
          <p:cNvSpPr/>
          <p:nvPr/>
        </p:nvSpPr>
        <p:spPr>
          <a:xfrm>
            <a:off x="5220072" y="1615778"/>
            <a:ext cx="2664296" cy="1224136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343856" y="3068960"/>
            <a:ext cx="2664296" cy="1305990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364088" y="4653136"/>
            <a:ext cx="2664296" cy="1314874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97160" y="19685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dirty="0"/>
              <a:t>   </a:t>
            </a:r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安全風扇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>
                <a:solidFill>
                  <a:schemeClr val="tx1"/>
                </a:solidFill>
              </a:rPr>
              <a:t>以「</a:t>
            </a:r>
            <a:r>
              <a:rPr lang="zh-TW" altLang="en-US" sz="2400" dirty="0">
                <a:solidFill>
                  <a:srgbClr val="0070C0"/>
                </a:solidFill>
              </a:rPr>
              <a:t>副程式</a:t>
            </a:r>
            <a:r>
              <a:rPr lang="zh-TW" altLang="en-US" sz="2400" dirty="0">
                <a:solidFill>
                  <a:schemeClr val="tx1"/>
                </a:solidFill>
              </a:rPr>
              <a:t>」來呈現</a:t>
            </a:r>
          </a:p>
        </p:txBody>
      </p:sp>
      <p:cxnSp>
        <p:nvCxnSpPr>
          <p:cNvPr id="4" name="直線單箭頭接點 3"/>
          <p:cNvCxnSpPr/>
          <p:nvPr/>
        </p:nvCxnSpPr>
        <p:spPr>
          <a:xfrm flipH="1" flipV="1">
            <a:off x="4427984" y="1183730"/>
            <a:ext cx="792088" cy="10441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H="1" flipV="1">
            <a:off x="4211960" y="1183730"/>
            <a:ext cx="1152128" cy="24814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 flipV="1">
            <a:off x="4067944" y="1183730"/>
            <a:ext cx="1296144" cy="4045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0E42C1FF-1430-894F-823D-7773FBE8850A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Ch.4.3.7.1</a:t>
            </a:r>
            <a:endParaRPr lang="zh-TW" altLang="en-US" dirty="0"/>
          </a:p>
        </p:txBody>
      </p:sp>
      <p:grpSp>
        <p:nvGrpSpPr>
          <p:cNvPr id="14" name="群組 13"/>
          <p:cNvGrpSpPr/>
          <p:nvPr/>
        </p:nvGrpSpPr>
        <p:grpSpPr>
          <a:xfrm>
            <a:off x="541584" y="1548569"/>
            <a:ext cx="4174432" cy="4616735"/>
            <a:chOff x="6660523" y="1256531"/>
            <a:chExt cx="4459784" cy="4724747"/>
          </a:xfrm>
        </p:grpSpPr>
        <p:sp>
          <p:nvSpPr>
            <p:cNvPr id="15" name="圓角矩形 14"/>
            <p:cNvSpPr/>
            <p:nvPr/>
          </p:nvSpPr>
          <p:spPr>
            <a:xfrm>
              <a:off x="6732240" y="2047566"/>
              <a:ext cx="1080120" cy="75448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讀取超音波感測器量測距離</a:t>
              </a:r>
              <a:r>
                <a:rPr lang="en-US" altLang="zh-TW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橢圓 15"/>
            <p:cNvSpPr/>
            <p:nvPr/>
          </p:nvSpPr>
          <p:spPr>
            <a:xfrm>
              <a:off x="6876256" y="1256531"/>
              <a:ext cx="792088" cy="504056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zh-TW" altLang="en-US" sz="1400" kern="1000" spc="-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開始</a:t>
              </a:r>
              <a:endParaRPr lang="zh-TW" altLang="en-US" sz="1400" kern="1000" spc="-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圓角矩形 16"/>
            <p:cNvSpPr/>
            <p:nvPr/>
          </p:nvSpPr>
          <p:spPr>
            <a:xfrm>
              <a:off x="6660523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風扇高速運轉，綠燈亮</a:t>
              </a:r>
            </a:p>
          </p:txBody>
        </p:sp>
        <p:cxnSp>
          <p:nvCxnSpPr>
            <p:cNvPr id="18" name="直線單箭頭接點 17"/>
            <p:cNvCxnSpPr/>
            <p:nvPr/>
          </p:nvCxnSpPr>
          <p:spPr>
            <a:xfrm>
              <a:off x="7272300" y="1760587"/>
              <a:ext cx="0" cy="28697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肘形接點 18"/>
            <p:cNvCxnSpPr>
              <a:stCxn id="36" idx="2"/>
              <a:endCxn id="15" idx="1"/>
            </p:cNvCxnSpPr>
            <p:nvPr/>
          </p:nvCxnSpPr>
          <p:spPr>
            <a:xfrm rot="10800000">
              <a:off x="6732240" y="2424808"/>
              <a:ext cx="414192" cy="3448459"/>
            </a:xfrm>
            <a:prstGeom prst="bentConnector3">
              <a:avLst>
                <a:gd name="adj1" fmla="val 15519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圓角矩形 19"/>
            <p:cNvSpPr/>
            <p:nvPr/>
          </p:nvSpPr>
          <p:spPr>
            <a:xfrm>
              <a:off x="8244699" y="4760173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風扇低速</a:t>
              </a:r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運轉</a:t>
              </a:r>
              <a:r>
                <a:rPr lang="zh-TW" altLang="en-US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，藍燈亮，嗶嗶聲響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圓角矩形 20"/>
            <p:cNvSpPr/>
            <p:nvPr/>
          </p:nvSpPr>
          <p:spPr>
            <a:xfrm>
              <a:off x="9896753" y="4779526"/>
              <a:ext cx="1223554" cy="67023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風扇停止運轉，紅燈亮，急促嗶嗶聲響</a:t>
              </a:r>
              <a:endParaRPr lang="zh-TW" altLang="en-US" sz="1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2" name="菱形 21"/>
            <p:cNvSpPr/>
            <p:nvPr/>
          </p:nvSpPr>
          <p:spPr>
            <a:xfrm>
              <a:off x="6858400" y="3190004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spc="-1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H&gt;30</a:t>
              </a:r>
              <a:endParaRPr lang="zh-TW" altLang="en-US" sz="1200" spc="-1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菱形 22"/>
            <p:cNvSpPr/>
            <p:nvPr/>
          </p:nvSpPr>
          <p:spPr>
            <a:xfrm>
              <a:off x="8266329" y="3190004"/>
              <a:ext cx="1180294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100" spc="-15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10&lt;H&lt;30</a:t>
              </a:r>
              <a:endParaRPr lang="zh-TW" altLang="en-US" sz="1100" spc="-15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菱形 23"/>
            <p:cNvSpPr/>
            <p:nvPr/>
          </p:nvSpPr>
          <p:spPr>
            <a:xfrm>
              <a:off x="10094630" y="3172002"/>
              <a:ext cx="827801" cy="699154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TW" sz="1200" dirty="0" smtClean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H&gt;0</a:t>
              </a:r>
              <a:endPara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25" name="直線單箭頭接點 24"/>
            <p:cNvCxnSpPr/>
            <p:nvPr/>
          </p:nvCxnSpPr>
          <p:spPr>
            <a:xfrm>
              <a:off x="7272300" y="2802047"/>
              <a:ext cx="1" cy="36995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單箭頭接點 25"/>
            <p:cNvCxnSpPr/>
            <p:nvPr/>
          </p:nvCxnSpPr>
          <p:spPr>
            <a:xfrm flipH="1">
              <a:off x="7272300" y="3889158"/>
              <a:ext cx="1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712828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28" name="直線單箭頭接點 27"/>
            <p:cNvCxnSpPr>
              <a:endCxn id="23" idx="1"/>
            </p:cNvCxnSpPr>
            <p:nvPr/>
          </p:nvCxnSpPr>
          <p:spPr>
            <a:xfrm>
              <a:off x="7685910" y="3539581"/>
              <a:ext cx="580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7812069" y="3422707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30" name="直線單箭頭接點 29"/>
            <p:cNvCxnSpPr>
              <a:stCxn id="23" idx="2"/>
              <a:endCxn id="20" idx="0"/>
            </p:cNvCxnSpPr>
            <p:nvPr/>
          </p:nvCxnSpPr>
          <p:spPr>
            <a:xfrm>
              <a:off x="8856476" y="3889158"/>
              <a:ext cx="0" cy="8710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8696972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cxnSp>
          <p:nvCxnSpPr>
            <p:cNvPr id="32" name="直線單箭頭接點 31"/>
            <p:cNvCxnSpPr>
              <a:stCxn id="23" idx="3"/>
              <a:endCxn id="24" idx="1"/>
            </p:cNvCxnSpPr>
            <p:nvPr/>
          </p:nvCxnSpPr>
          <p:spPr>
            <a:xfrm flipV="1">
              <a:off x="9446623" y="3521579"/>
              <a:ext cx="648007" cy="180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9612269" y="3422706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否</a:t>
              </a:r>
            </a:p>
          </p:txBody>
        </p:sp>
        <p:cxnSp>
          <p:nvCxnSpPr>
            <p:cNvPr id="34" name="直線單箭頭接點 33"/>
            <p:cNvCxnSpPr>
              <a:stCxn id="24" idx="2"/>
              <a:endCxn id="21" idx="0"/>
            </p:cNvCxnSpPr>
            <p:nvPr/>
          </p:nvCxnSpPr>
          <p:spPr>
            <a:xfrm flipH="1">
              <a:off x="10508530" y="3871156"/>
              <a:ext cx="1" cy="9083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10364514" y="4123184"/>
              <a:ext cx="288032" cy="233749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4CA2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</a:p>
          </p:txBody>
        </p:sp>
        <p:sp>
          <p:nvSpPr>
            <p:cNvPr id="36" name="橢圓 35"/>
            <p:cNvSpPr/>
            <p:nvPr/>
          </p:nvSpPr>
          <p:spPr>
            <a:xfrm>
              <a:off x="7146432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橢圓 36"/>
            <p:cNvSpPr/>
            <p:nvPr/>
          </p:nvSpPr>
          <p:spPr>
            <a:xfrm>
              <a:off x="8729188" y="5765254"/>
              <a:ext cx="251737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8" name="直線單箭頭接點 37"/>
            <p:cNvCxnSpPr/>
            <p:nvPr/>
          </p:nvCxnSpPr>
          <p:spPr>
            <a:xfrm>
              <a:off x="7272300" y="5430412"/>
              <a:ext cx="1" cy="34895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單箭頭接點 38"/>
            <p:cNvCxnSpPr>
              <a:stCxn id="20" idx="2"/>
              <a:endCxn id="37" idx="0"/>
            </p:cNvCxnSpPr>
            <p:nvPr/>
          </p:nvCxnSpPr>
          <p:spPr>
            <a:xfrm flipH="1">
              <a:off x="8855057" y="5430412"/>
              <a:ext cx="1419" cy="33484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單箭頭接點 39"/>
            <p:cNvCxnSpPr/>
            <p:nvPr/>
          </p:nvCxnSpPr>
          <p:spPr>
            <a:xfrm flipH="1">
              <a:off x="7398169" y="5873266"/>
              <a:ext cx="13310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肘形接點 40"/>
            <p:cNvCxnSpPr>
              <a:stCxn id="21" idx="2"/>
              <a:endCxn id="37" idx="6"/>
            </p:cNvCxnSpPr>
            <p:nvPr/>
          </p:nvCxnSpPr>
          <p:spPr>
            <a:xfrm rot="5400000">
              <a:off x="9532978" y="4897713"/>
              <a:ext cx="423501" cy="1527605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982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/>
              <a:t>選擇</a:t>
            </a:r>
            <a:r>
              <a:rPr lang="zh-TW" altLang="zh-TW" dirty="0"/>
              <a:t>結構</a:t>
            </a:r>
            <a:r>
              <a:rPr lang="en-US" altLang="zh-TW" dirty="0"/>
              <a:t> (</a:t>
            </a:r>
            <a:r>
              <a:rPr lang="zh-TW" altLang="en-US" dirty="0"/>
              <a:t>安全風扇</a:t>
            </a:r>
            <a:r>
              <a:rPr lang="en-US" altLang="zh-TW" dirty="0"/>
              <a:t>)</a:t>
            </a:r>
            <a:br>
              <a:rPr lang="en-US" altLang="zh-TW" dirty="0"/>
            </a:br>
            <a:r>
              <a:rPr lang="zh-TW" altLang="en-US" sz="2400" dirty="0"/>
              <a:t>以「</a:t>
            </a:r>
            <a:r>
              <a:rPr lang="zh-TW" altLang="en-US" sz="2400" dirty="0">
                <a:solidFill>
                  <a:srgbClr val="0070C0"/>
                </a:solidFill>
              </a:rPr>
              <a:t>副程式</a:t>
            </a:r>
            <a:r>
              <a:rPr lang="zh-TW" altLang="en-US" sz="2400" dirty="0"/>
              <a:t>」來呈現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F7BF9178-7B57-F847-8072-29E852484994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Ch.4.3.7.2</a:t>
            </a:r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6070E2A9-0A62-E945-820F-637C8E58E36D}"/>
              </a:ext>
            </a:extLst>
          </p:cNvPr>
          <p:cNvSpPr txBox="1"/>
          <p:nvPr/>
        </p:nvSpPr>
        <p:spPr>
          <a:xfrm>
            <a:off x="4597752" y="162880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副程式</a:t>
            </a:r>
            <a:r>
              <a:rPr kumimoji="1" lang="en-US" altLang="zh-CN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kumimoji="1" lang="zh-CN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函式積木</a:t>
            </a:r>
            <a:r>
              <a:rPr kumimoji="1" lang="zh-CN" altLang="en-US" b="1" dirty="0"/>
              <a:t>）</a:t>
            </a:r>
            <a:endParaRPr kumimoji="1" lang="zh-TW" altLang="en-US" b="1" dirty="0"/>
          </a:p>
        </p:txBody>
      </p:sp>
      <p:pic>
        <p:nvPicPr>
          <p:cNvPr id="7" name="圖片 6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83" y="1453090"/>
            <a:ext cx="8596105" cy="44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3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1"/>
                </a:solidFill>
              </a:rPr>
              <a:t>練習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情境</a:t>
            </a:r>
            <a:r>
              <a:rPr lang="zh-CN" altLang="en-US" sz="2400" dirty="0">
                <a:solidFill>
                  <a:srgbClr val="0070C0"/>
                </a:solidFill>
              </a:rPr>
              <a:t>主題</a:t>
            </a:r>
            <a:r>
              <a:rPr lang="zh-TW" altLang="en-US" sz="2400" dirty="0">
                <a:solidFill>
                  <a:srgbClr val="0070C0"/>
                </a:solidFill>
              </a:rPr>
              <a:t>：直流抽排風機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755576" y="1556792"/>
            <a:ext cx="7920880" cy="3240360"/>
          </a:xfrm>
        </p:spPr>
        <p:txBody>
          <a:bodyPr>
            <a:normAutofit/>
          </a:bodyPr>
          <a:lstStyle/>
          <a:p>
            <a:r>
              <a:rPr lang="zh-TW" altLang="en-US" dirty="0"/>
              <a:t>情境</a:t>
            </a:r>
            <a:r>
              <a:rPr lang="zh-CN" altLang="en-US" dirty="0"/>
              <a:t>主題</a:t>
            </a:r>
            <a:r>
              <a:rPr lang="zh-TW" altLang="en-US" dirty="0"/>
              <a:t>：直流抽排風機</a:t>
            </a:r>
            <a:endParaRPr lang="en-US" altLang="zh-TW" dirty="0"/>
          </a:p>
          <a:p>
            <a:r>
              <a:rPr lang="zh-TW" altLang="en-US" dirty="0"/>
              <a:t>情境目的：結合搖桿與風扇的運轉，利用搖桿左移、右移及按壓鍵模擬排風、抽風及停止功能。</a:t>
            </a:r>
            <a:endParaRPr lang="en-US" altLang="zh-TW" dirty="0"/>
          </a:p>
          <a:p>
            <a:r>
              <a:rPr lang="zh-TW" altLang="en-US" dirty="0"/>
              <a:t>情境分析：</a:t>
            </a:r>
            <a:endParaRPr lang="en-US" altLang="zh-TW" dirty="0"/>
          </a:p>
          <a:p>
            <a:pPr marL="271463" indent="0">
              <a:buNone/>
            </a:pPr>
            <a:r>
              <a:rPr lang="zh-TW" altLang="en-US" dirty="0"/>
              <a:t>  </a:t>
            </a:r>
            <a:r>
              <a:rPr lang="en-US" altLang="zh-TW" dirty="0"/>
              <a:t>1.</a:t>
            </a:r>
            <a:r>
              <a:rPr lang="zh-TW" altLang="en-US" dirty="0"/>
              <a:t>讀取搖桿方向值，</a:t>
            </a:r>
            <a:endParaRPr lang="en-US" altLang="zh-TW" dirty="0"/>
          </a:p>
          <a:p>
            <a:pPr marL="271463" indent="0">
              <a:buNone/>
            </a:pPr>
            <a:r>
              <a:rPr lang="en-US" altLang="zh-TW" dirty="0"/>
              <a:t>  2.</a:t>
            </a:r>
            <a:r>
              <a:rPr lang="zh-TW" altLang="en-US" dirty="0"/>
              <a:t>如果搖桿左移</a:t>
            </a:r>
            <a:r>
              <a:rPr lang="en-US" altLang="zh-TW" dirty="0"/>
              <a:t>(X</a:t>
            </a:r>
            <a:r>
              <a:rPr lang="zh-TW" altLang="en-US" dirty="0"/>
              <a:t>軸</a:t>
            </a:r>
            <a:r>
              <a:rPr lang="en-US" altLang="zh-TW" dirty="0"/>
              <a:t>)</a:t>
            </a:r>
            <a:r>
              <a:rPr lang="zh-TW" altLang="en-US" dirty="0"/>
              <a:t>，且</a:t>
            </a:r>
            <a:r>
              <a:rPr lang="en-US" altLang="zh-TW" dirty="0"/>
              <a:t>X</a:t>
            </a:r>
            <a:r>
              <a:rPr lang="zh-TW" altLang="en-US" dirty="0"/>
              <a:t>值</a:t>
            </a:r>
            <a:r>
              <a:rPr lang="en-US" altLang="zh-TW" dirty="0"/>
              <a:t>&lt;50</a:t>
            </a:r>
            <a:r>
              <a:rPr lang="zh-TW" altLang="en-US" dirty="0"/>
              <a:t>，則馬達正轉</a:t>
            </a:r>
            <a:r>
              <a:rPr lang="en-US" altLang="zh-TW" dirty="0"/>
              <a:t>(</a:t>
            </a:r>
            <a:r>
              <a:rPr lang="zh-TW" altLang="en-US" dirty="0"/>
              <a:t>排風</a:t>
            </a:r>
            <a:r>
              <a:rPr lang="en-US" altLang="zh-TW" dirty="0"/>
              <a:t>)</a:t>
            </a:r>
            <a:r>
              <a:rPr lang="zh-TW" altLang="en-US" dirty="0"/>
              <a:t>，綠燈亮；</a:t>
            </a:r>
            <a:endParaRPr lang="en-US" altLang="zh-TW" dirty="0"/>
          </a:p>
          <a:p>
            <a:pPr marL="271463" indent="0">
              <a:buNone/>
            </a:pPr>
            <a:r>
              <a:rPr lang="en-US" altLang="zh-TW" dirty="0"/>
              <a:t>  3.</a:t>
            </a:r>
            <a:r>
              <a:rPr lang="zh-TW" altLang="en-US" dirty="0"/>
              <a:t>如果搖桿右移</a:t>
            </a:r>
            <a:r>
              <a:rPr lang="en-US" altLang="zh-TW" dirty="0"/>
              <a:t>(X</a:t>
            </a:r>
            <a:r>
              <a:rPr lang="zh-TW" altLang="en-US" dirty="0"/>
              <a:t>軸</a:t>
            </a:r>
            <a:r>
              <a:rPr lang="en-US" altLang="zh-TW" dirty="0"/>
              <a:t>) </a:t>
            </a:r>
            <a:r>
              <a:rPr lang="zh-TW" altLang="en-US" dirty="0"/>
              <a:t>，且</a:t>
            </a:r>
            <a:r>
              <a:rPr lang="en-US" altLang="zh-TW" dirty="0"/>
              <a:t>X</a:t>
            </a:r>
            <a:r>
              <a:rPr lang="zh-TW" altLang="en-US" dirty="0"/>
              <a:t>值</a:t>
            </a:r>
            <a:r>
              <a:rPr lang="en-US" altLang="zh-TW" dirty="0"/>
              <a:t>&gt;800</a:t>
            </a:r>
            <a:r>
              <a:rPr lang="zh-TW" altLang="en-US" dirty="0"/>
              <a:t>，則馬達逆轉</a:t>
            </a:r>
            <a:r>
              <a:rPr lang="en-US" altLang="zh-TW" dirty="0"/>
              <a:t>(</a:t>
            </a:r>
            <a:r>
              <a:rPr lang="zh-TW" altLang="en-US" dirty="0"/>
              <a:t>抽風</a:t>
            </a:r>
            <a:r>
              <a:rPr lang="en-US" altLang="zh-TW" dirty="0"/>
              <a:t>)</a:t>
            </a:r>
            <a:r>
              <a:rPr lang="zh-TW" altLang="en-US" dirty="0"/>
              <a:t>，藍燈亮；</a:t>
            </a:r>
            <a:r>
              <a:rPr lang="en-US" altLang="zh-TW" dirty="0"/>
              <a:t>  </a:t>
            </a:r>
          </a:p>
          <a:p>
            <a:pPr marL="271463" indent="0">
              <a:buNone/>
            </a:pPr>
            <a:r>
              <a:rPr lang="en-US" altLang="zh-TW" dirty="0"/>
              <a:t>  4.</a:t>
            </a:r>
            <a:r>
              <a:rPr lang="zh-TW" altLang="en-US" dirty="0"/>
              <a:t>按壓搖桿按鍵，則馬達停止運轉，</a:t>
            </a:r>
            <a:r>
              <a:rPr lang="en-US" altLang="zh-TW" dirty="0"/>
              <a:t>LED</a:t>
            </a:r>
            <a:r>
              <a:rPr lang="zh-TW" altLang="en-US" dirty="0"/>
              <a:t>燈滅。</a:t>
            </a:r>
            <a:endParaRPr lang="en-US" altLang="zh-TW" dirty="0"/>
          </a:p>
          <a:p>
            <a:pPr marL="0" indent="0"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33760B1D-1AE1-F247-88AC-1DDBA2C30D63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112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</a:t>
            </a:r>
            <a:r>
              <a:rPr lang="zh-CN" altLang="en-US" dirty="0"/>
              <a:t>主題</a:t>
            </a:r>
            <a:r>
              <a:rPr lang="zh-TW" altLang="en-US" dirty="0"/>
              <a:t>：直流抽排風機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演算法步驟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zh-TW" sz="2400" dirty="0">
                <a:solidFill>
                  <a:srgbClr val="0070C0"/>
                </a:solidFill>
              </a:rPr>
              <a:t>學生填空用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1.</a:t>
            </a:r>
            <a:r>
              <a:rPr lang="zh-TW" altLang="en-US" dirty="0"/>
              <a:t>讀取搖桿方向值及按鍵值</a:t>
            </a:r>
            <a:r>
              <a:rPr lang="en-US" altLang="zh-TW" dirty="0"/>
              <a:t>X</a:t>
            </a:r>
            <a:r>
              <a:rPr lang="zh-TW" altLang="en-US" dirty="0"/>
              <a:t>、</a:t>
            </a:r>
            <a:r>
              <a:rPr lang="en-US" altLang="zh-TW" dirty="0"/>
              <a:t>Y</a:t>
            </a:r>
            <a:r>
              <a:rPr lang="zh-TW" altLang="en-US" dirty="0"/>
              <a:t>、</a:t>
            </a:r>
            <a:r>
              <a:rPr lang="en-US" altLang="zh-TW" dirty="0"/>
              <a:t>Button</a:t>
            </a:r>
          </a:p>
          <a:p>
            <a:pPr marL="0" indent="0">
              <a:buNone/>
            </a:pPr>
            <a:r>
              <a:rPr lang="en-US" altLang="zh-TW" dirty="0"/>
              <a:t>2.</a:t>
            </a:r>
            <a:r>
              <a:rPr lang="zh-TW" altLang="en-US" dirty="0"/>
              <a:t>判斷 </a:t>
            </a:r>
            <a:r>
              <a:rPr lang="en-US" altLang="zh-TW" dirty="0"/>
              <a:t> </a:t>
            </a:r>
          </a:p>
          <a:p>
            <a:pPr marL="0" indent="0">
              <a:buNone/>
            </a:pPr>
            <a:r>
              <a:rPr lang="en-US" altLang="zh-TW" dirty="0" smtClean="0"/>
              <a:t>    2-1</a:t>
            </a:r>
            <a:r>
              <a:rPr lang="en-US" altLang="zh-TW" dirty="0"/>
              <a:t>.</a:t>
            </a:r>
            <a:r>
              <a:rPr lang="zh-TW" altLang="en-US" dirty="0"/>
              <a:t> 成立：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3.</a:t>
            </a:r>
            <a:r>
              <a:rPr lang="zh-TW" altLang="en-US" dirty="0"/>
              <a:t>否則：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3-1</a:t>
            </a:r>
            <a:r>
              <a:rPr lang="en-US" altLang="zh-TW" dirty="0"/>
              <a:t>. </a:t>
            </a:r>
            <a:r>
              <a:rPr lang="zh-TW" altLang="en-US" dirty="0"/>
              <a:t>不成立：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   3-1-1</a:t>
            </a:r>
            <a:r>
              <a:rPr lang="en-US" altLang="zh-TW" dirty="0"/>
              <a:t>. </a:t>
            </a:r>
            <a:r>
              <a:rPr lang="zh-TW" altLang="en-US" dirty="0"/>
              <a:t>成立：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3-2. </a:t>
            </a:r>
            <a:r>
              <a:rPr lang="zh-TW" altLang="en-US" dirty="0" smtClean="0"/>
              <a:t>否則</a:t>
            </a:r>
            <a:r>
              <a:rPr lang="zh-TW" altLang="en-US" dirty="0"/>
              <a:t>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   3-2-1</a:t>
            </a:r>
            <a:r>
              <a:rPr lang="en-US" altLang="zh-TW" dirty="0"/>
              <a:t>. </a:t>
            </a:r>
            <a:r>
              <a:rPr lang="zh-TW" altLang="en-US" dirty="0"/>
              <a:t>不成立：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       3-2-1-1</a:t>
            </a:r>
            <a:r>
              <a:rPr lang="en-US" altLang="zh-TW" dirty="0"/>
              <a:t>. </a:t>
            </a:r>
            <a:r>
              <a:rPr lang="zh-TW" altLang="en-US" dirty="0"/>
              <a:t>成立：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   3-2-2</a:t>
            </a:r>
            <a:r>
              <a:rPr lang="en-US" altLang="zh-TW" dirty="0"/>
              <a:t>.</a:t>
            </a:r>
            <a:r>
              <a:rPr lang="zh-TW" altLang="en-US" dirty="0"/>
              <a:t>否則：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       3-2-2-1</a:t>
            </a:r>
            <a:r>
              <a:rPr lang="en-US" altLang="zh-TW" dirty="0"/>
              <a:t>. </a:t>
            </a:r>
            <a:r>
              <a:rPr lang="zh-TW" altLang="en-US" dirty="0"/>
              <a:t>不成立，</a:t>
            </a:r>
          </a:p>
        </p:txBody>
      </p:sp>
      <p:sp>
        <p:nvSpPr>
          <p:cNvPr id="4" name="矩形 3"/>
          <p:cNvSpPr/>
          <p:nvPr/>
        </p:nvSpPr>
        <p:spPr>
          <a:xfrm>
            <a:off x="1331640" y="1988840"/>
            <a:ext cx="86409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041433" y="2348880"/>
            <a:ext cx="2962615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339752" y="3140968"/>
            <a:ext cx="1975077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555776" y="3501008"/>
            <a:ext cx="2962615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792374" y="4293096"/>
            <a:ext cx="228368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059832" y="4653136"/>
            <a:ext cx="2345403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347864" y="5445224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2E6D32C8-FF49-E645-A05A-D5574AE6CD9C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Ch.5.1.1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716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</a:t>
            </a:r>
            <a:r>
              <a:rPr lang="zh-CN" altLang="en-US" dirty="0"/>
              <a:t>主題</a:t>
            </a:r>
            <a:r>
              <a:rPr lang="zh-TW" altLang="en-US" dirty="0"/>
              <a:t>：直流抽排風機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演算法步驟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CN" altLang="en-US" sz="2400" dirty="0">
                <a:solidFill>
                  <a:srgbClr val="0070C0"/>
                </a:solidFill>
              </a:rPr>
              <a:t>教師解答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1.</a:t>
            </a:r>
            <a:r>
              <a:rPr lang="zh-TW" altLang="en-US" dirty="0"/>
              <a:t>讀取搖桿方向值及按鍵值</a:t>
            </a:r>
            <a:r>
              <a:rPr lang="en-US" altLang="zh-TW" dirty="0"/>
              <a:t>X</a:t>
            </a:r>
            <a:r>
              <a:rPr lang="zh-TW" altLang="en-US" dirty="0"/>
              <a:t>、</a:t>
            </a:r>
            <a:r>
              <a:rPr lang="en-US" altLang="zh-TW" dirty="0"/>
              <a:t>Y</a:t>
            </a:r>
            <a:r>
              <a:rPr lang="zh-TW" altLang="en-US" dirty="0"/>
              <a:t>、</a:t>
            </a:r>
            <a:r>
              <a:rPr lang="en-US" altLang="zh-TW" dirty="0"/>
              <a:t>Button</a:t>
            </a:r>
          </a:p>
          <a:p>
            <a:pPr marL="0" indent="0">
              <a:buNone/>
            </a:pPr>
            <a:r>
              <a:rPr lang="en-US" altLang="zh-TW" dirty="0"/>
              <a:t>2.</a:t>
            </a:r>
            <a:r>
              <a:rPr lang="zh-TW" altLang="en-US" dirty="0"/>
              <a:t>判斷 </a:t>
            </a:r>
            <a:r>
              <a:rPr lang="en-US" altLang="zh-TW" dirty="0"/>
              <a:t>X &lt; 50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2-1</a:t>
            </a:r>
            <a:r>
              <a:rPr lang="en-US" altLang="zh-TW" dirty="0"/>
              <a:t>.</a:t>
            </a:r>
            <a:r>
              <a:rPr lang="zh-TW" altLang="en-US" dirty="0"/>
              <a:t> 成立：馬達正轉</a:t>
            </a:r>
            <a:r>
              <a:rPr lang="en-US" altLang="zh-TW" dirty="0"/>
              <a:t>(</a:t>
            </a:r>
            <a:r>
              <a:rPr lang="zh-TW" altLang="en-US" dirty="0"/>
              <a:t>排風</a:t>
            </a:r>
            <a:r>
              <a:rPr lang="en-US" altLang="zh-TW" dirty="0"/>
              <a:t>)</a:t>
            </a:r>
            <a:r>
              <a:rPr lang="zh-TW" altLang="en-US" dirty="0"/>
              <a:t>，綠燈亮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3.</a:t>
            </a:r>
            <a:r>
              <a:rPr lang="zh-TW" altLang="en-US" dirty="0"/>
              <a:t>否則</a:t>
            </a:r>
            <a:r>
              <a:rPr lang="zh-TW" altLang="en-US" dirty="0" smtClean="0"/>
              <a:t>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3-1</a:t>
            </a:r>
            <a:r>
              <a:rPr lang="en-US" altLang="zh-TW" dirty="0"/>
              <a:t>. </a:t>
            </a:r>
            <a:r>
              <a:rPr lang="zh-TW" altLang="en-US" dirty="0"/>
              <a:t>不成立：再判斷 </a:t>
            </a:r>
            <a:r>
              <a:rPr lang="en-US" altLang="zh-TW" dirty="0"/>
              <a:t>X &gt; </a:t>
            </a:r>
            <a:r>
              <a:rPr lang="en-US" altLang="zh-TW" dirty="0" smtClean="0"/>
              <a:t>800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3-1-1</a:t>
            </a:r>
            <a:r>
              <a:rPr lang="en-US" altLang="zh-TW" dirty="0"/>
              <a:t>. </a:t>
            </a:r>
            <a:r>
              <a:rPr lang="zh-TW" altLang="en-US" dirty="0"/>
              <a:t>成立：馬達逆轉</a:t>
            </a:r>
            <a:r>
              <a:rPr lang="en-US" altLang="zh-TW" dirty="0"/>
              <a:t>(</a:t>
            </a:r>
            <a:r>
              <a:rPr lang="zh-TW" altLang="en-US" dirty="0"/>
              <a:t>抽風</a:t>
            </a:r>
            <a:r>
              <a:rPr lang="en-US" altLang="zh-TW" dirty="0"/>
              <a:t>)</a:t>
            </a:r>
            <a:r>
              <a:rPr lang="zh-TW" altLang="en-US" dirty="0"/>
              <a:t>，藍燈</a:t>
            </a:r>
            <a:r>
              <a:rPr lang="zh-TW" altLang="en-US" dirty="0" smtClean="0"/>
              <a:t>亮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3-2</a:t>
            </a:r>
            <a:r>
              <a:rPr lang="en-US" altLang="zh-TW" dirty="0"/>
              <a:t>.</a:t>
            </a:r>
            <a:r>
              <a:rPr lang="zh-TW" altLang="en-US" dirty="0"/>
              <a:t>否則</a:t>
            </a:r>
            <a:r>
              <a:rPr lang="zh-TW" altLang="en-US" dirty="0" smtClean="0"/>
              <a:t>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3-2-1</a:t>
            </a:r>
            <a:r>
              <a:rPr lang="en-US" altLang="zh-TW" dirty="0"/>
              <a:t>. </a:t>
            </a:r>
            <a:r>
              <a:rPr lang="zh-TW" altLang="en-US" dirty="0"/>
              <a:t>不成立：再判斷 </a:t>
            </a:r>
            <a:r>
              <a:rPr lang="en-US" altLang="zh-TW" dirty="0"/>
              <a:t>Button = </a:t>
            </a:r>
            <a:r>
              <a:rPr lang="en-US" altLang="zh-TW" dirty="0" smtClean="0"/>
              <a:t>1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3-2-1-1</a:t>
            </a:r>
            <a:r>
              <a:rPr lang="en-US" altLang="zh-TW" dirty="0"/>
              <a:t>. </a:t>
            </a:r>
            <a:r>
              <a:rPr lang="zh-TW" altLang="en-US" dirty="0"/>
              <a:t>成立：風扇停止，</a:t>
            </a:r>
            <a:r>
              <a:rPr lang="en-US" altLang="zh-TW" dirty="0"/>
              <a:t>LED</a:t>
            </a:r>
            <a:r>
              <a:rPr lang="zh-TW" altLang="en-US" dirty="0"/>
              <a:t>燈</a:t>
            </a:r>
            <a:r>
              <a:rPr lang="zh-TW" altLang="en-US" dirty="0" smtClean="0"/>
              <a:t>滅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3-2-2</a:t>
            </a:r>
            <a:r>
              <a:rPr lang="en-US" altLang="zh-TW" dirty="0"/>
              <a:t>.</a:t>
            </a:r>
            <a:r>
              <a:rPr lang="zh-TW" altLang="en-US" dirty="0"/>
              <a:t>否則：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3-2-2-1</a:t>
            </a:r>
            <a:r>
              <a:rPr lang="en-US" altLang="zh-TW" dirty="0"/>
              <a:t>. </a:t>
            </a:r>
            <a:r>
              <a:rPr lang="zh-TW" altLang="en-US" dirty="0"/>
              <a:t>不成立，回到步驟</a:t>
            </a:r>
            <a:r>
              <a:rPr lang="en-US" altLang="zh-TW" dirty="0"/>
              <a:t>1</a:t>
            </a:r>
          </a:p>
          <a:p>
            <a:pPr marL="0" indent="0"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31640" y="1988840"/>
            <a:ext cx="86409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041433" y="2348880"/>
            <a:ext cx="2962615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339752" y="3140968"/>
            <a:ext cx="1975077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545489" y="3501008"/>
            <a:ext cx="2962615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843808" y="4293096"/>
            <a:ext cx="228368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090693" y="4653136"/>
            <a:ext cx="2345403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347864" y="5445224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DDA4CC35-CE3A-E445-994F-3B7465E1301F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Ch.5.1.2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237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</a:t>
            </a:r>
            <a:r>
              <a:rPr lang="zh-CN" altLang="en-US" dirty="0"/>
              <a:t>主題</a:t>
            </a:r>
            <a:r>
              <a:rPr lang="zh-TW" altLang="en-US" dirty="0"/>
              <a:t>：直流抽排風機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zh-TW" sz="2400" dirty="0">
                <a:solidFill>
                  <a:srgbClr val="0070C0"/>
                </a:solidFill>
              </a:rPr>
              <a:t>學生填空用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278" y="1447766"/>
            <a:ext cx="5495234" cy="4783138"/>
          </a:xfrm>
        </p:spPr>
      </p:pic>
      <p:sp>
        <p:nvSpPr>
          <p:cNvPr id="8" name="內容版面配置區 2"/>
          <p:cNvSpPr txBox="1">
            <a:spLocks/>
          </p:cNvSpPr>
          <p:nvPr/>
        </p:nvSpPr>
        <p:spPr>
          <a:xfrm>
            <a:off x="179512" y="2348880"/>
            <a:ext cx="3528392" cy="3951312"/>
          </a:xfrm>
          <a:prstGeom prst="rect">
            <a:avLst/>
          </a:prstGeom>
          <a:ln>
            <a:noFill/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buFont typeface="Wingdings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讀取搖桿方向值及按鍵值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X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Y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Button</a:t>
            </a:r>
          </a:p>
          <a:p>
            <a:pPr marL="0" indent="0">
              <a:buFont typeface="Wingdings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X &lt; 50 </a:t>
            </a:r>
          </a:p>
          <a:p>
            <a:pPr marL="627063" indent="-627063">
              <a:buFont typeface="Wingdings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2-1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成立：馬達正轉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排風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，綠燈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亮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Font typeface="Wingdings"/>
              <a:buNone/>
            </a:pP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否則：</a:t>
            </a:r>
            <a:endParaRPr lang="en-US" altLang="zh-TW" sz="1400" dirty="0" smtClean="0">
              <a:latin typeface="微軟正黑體" pitchFamily="34" charset="-120"/>
              <a:ea typeface="微軟正黑體" pitchFamily="34" charset="-120"/>
            </a:endParaRPr>
          </a:p>
          <a:p>
            <a:pPr marL="627063" indent="-627063">
              <a:buFont typeface="Wingdings"/>
              <a:buNone/>
            </a:pP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不成立：再判斷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X &gt; 800</a:t>
            </a:r>
          </a:p>
          <a:p>
            <a:pPr marL="1074738" indent="-1074738">
              <a:buFont typeface="Wingdings"/>
              <a:buNone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3-1-1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成立：馬達逆轉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抽風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，藍燈亮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Font typeface="Wingdings"/>
              <a:buNone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否則：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1074738" indent="-1074738">
              <a:buFont typeface="Wingdings"/>
              <a:buNone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不成立：再判斷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Button = 1</a:t>
            </a:r>
          </a:p>
          <a:p>
            <a:pPr marL="1524000" indent="-1524000"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3-2-1-1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成立：風扇停止，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LED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燈滅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3-2-2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否則：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 </a:t>
            </a:r>
          </a:p>
          <a:p>
            <a:pPr marL="1524000" indent="-1524000">
              <a:buFont typeface="Wingdings"/>
              <a:buNone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3-2-2-1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不成立，回到步驟</a:t>
            </a: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1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D2CE4E76-8C16-414F-8A49-3EB434C4AF0A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Ch.5.1.3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088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</a:t>
            </a:r>
            <a:r>
              <a:rPr lang="zh-CN" altLang="en-US" dirty="0"/>
              <a:t>主題</a:t>
            </a:r>
            <a:r>
              <a:rPr lang="zh-TW" altLang="en-US" dirty="0"/>
              <a:t>：直流抽排風機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en-US" sz="2400" dirty="0">
                <a:solidFill>
                  <a:srgbClr val="0070C0"/>
                </a:solidFill>
              </a:rPr>
              <a:t>教師</a:t>
            </a:r>
            <a:r>
              <a:rPr lang="zh-CN" altLang="en-US" sz="2400" dirty="0">
                <a:solidFill>
                  <a:srgbClr val="0070C0"/>
                </a:solidFill>
              </a:rPr>
              <a:t>解答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251520" y="2564904"/>
            <a:ext cx="3456384" cy="3528392"/>
          </a:xfrm>
          <a:prstGeom prst="rect">
            <a:avLst/>
          </a:prstGeom>
          <a:ln>
            <a:noFill/>
          </a:ln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讀取搖桿方向值及按鍵值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X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Y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Button</a:t>
            </a:r>
          </a:p>
          <a:p>
            <a:pPr marL="0" indent="0">
              <a:buFont typeface="Wingdings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X &lt; 50 </a:t>
            </a:r>
          </a:p>
          <a:p>
            <a:pPr marL="0" indent="0"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成立：馬達正轉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排風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，綠燈亮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Font typeface="Wingdings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否則：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Font typeface="Wingdings"/>
              <a:buNone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不成立：再判斷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X &gt; 800</a:t>
            </a:r>
          </a:p>
          <a:p>
            <a:pPr marL="896938" indent="-896938"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3-1-1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成立：馬達逆轉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抽風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，藍燈亮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Font typeface="Wingdings"/>
              <a:buNone/>
            </a:pPr>
            <a:r>
              <a:rPr lang="zh-TW" altLang="en-US" sz="14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否則：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不成立：再判斷 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Button = 1</a:t>
            </a:r>
          </a:p>
          <a:p>
            <a:pPr marL="1252538" indent="-1252538"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3-2-1-1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成立：風扇停止，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LED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燈滅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3-2-2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否則：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 </a:t>
            </a:r>
          </a:p>
          <a:p>
            <a:pPr marL="0" indent="0">
              <a:buFont typeface="Wingdings"/>
              <a:buNone/>
            </a:pPr>
            <a:r>
              <a:rPr lang="en-US" altLang="zh-TW" sz="1400" dirty="0" smtClean="0">
                <a:latin typeface="微軟正黑體" pitchFamily="34" charset="-120"/>
                <a:ea typeface="微軟正黑體" pitchFamily="34" charset="-120"/>
              </a:rPr>
              <a:t>            </a:t>
            </a:r>
            <a:r>
              <a:rPr lang="en-US" altLang="zh-TW" sz="14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3-2-2-1</a:t>
            </a:r>
            <a:r>
              <a:rPr lang="en-US" altLang="zh-TW" sz="1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.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不成立，回到步驟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1</a:t>
            </a:r>
          </a:p>
          <a:p>
            <a:pPr marL="0" indent="0">
              <a:buFont typeface="Wingdings"/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22" y="1556792"/>
            <a:ext cx="5495234" cy="478313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06AD4AF6-E847-EA4B-8761-6C0BA5DD2667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Ch.5.1.4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607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</a:t>
            </a:r>
            <a:r>
              <a:rPr lang="zh-CN" altLang="en-US" dirty="0"/>
              <a:t>主題</a:t>
            </a:r>
            <a:r>
              <a:rPr lang="zh-TW" altLang="en-US" dirty="0"/>
              <a:t>：直流抽排風機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積木</a:t>
            </a:r>
            <a:r>
              <a:rPr lang="zh-CN" altLang="en-US" sz="2400" dirty="0">
                <a:solidFill>
                  <a:srgbClr val="0070C0"/>
                </a:solidFill>
              </a:rPr>
              <a:t>程式</a:t>
            </a:r>
            <a:r>
              <a:rPr lang="zh-TW" altLang="zh-TW" sz="2400" dirty="0">
                <a:solidFill>
                  <a:srgbClr val="0070C0"/>
                </a:solidFill>
              </a:rPr>
              <a:t>堆疊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zh-TW" sz="2400" dirty="0">
                <a:solidFill>
                  <a:srgbClr val="0070C0"/>
                </a:solidFill>
              </a:rPr>
              <a:t>教師用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zh-TW" dirty="0">
              <a:solidFill>
                <a:srgbClr val="0070C0"/>
              </a:solidFill>
            </a:endParaRPr>
          </a:p>
        </p:txBody>
      </p:sp>
      <p:pic>
        <p:nvPicPr>
          <p:cNvPr id="5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2" y="1628800"/>
            <a:ext cx="4384600" cy="3816424"/>
          </a:xfrm>
        </p:spPr>
      </p:pic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48561D0B-7614-EE47-87FB-AEBBB8E143C1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Ch.5.1.5</a:t>
            </a:r>
            <a:endParaRPr lang="zh-TW" altLang="en-US" dirty="0"/>
          </a:p>
        </p:txBody>
      </p:sp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70" y="1700808"/>
            <a:ext cx="468504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19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情境主題：鐵捲門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115616" y="1556792"/>
            <a:ext cx="7272808" cy="4566808"/>
          </a:xfrm>
        </p:spPr>
        <p:txBody>
          <a:bodyPr>
            <a:normAutofit/>
          </a:bodyPr>
          <a:lstStyle/>
          <a:p>
            <a:r>
              <a:rPr lang="zh-CN" altLang="en-US" b="1" dirty="0"/>
              <a:t>情境主題</a:t>
            </a:r>
            <a:r>
              <a:rPr lang="zh-CN" altLang="en-US" dirty="0"/>
              <a:t>：</a:t>
            </a:r>
            <a:r>
              <a:rPr lang="zh-TW" altLang="en-US" dirty="0">
                <a:solidFill>
                  <a:srgbClr val="0070C0"/>
                </a:solidFill>
              </a:rPr>
              <a:t>鐵捲門</a:t>
            </a:r>
            <a:endParaRPr lang="en-US" altLang="zh-TW" dirty="0"/>
          </a:p>
          <a:p>
            <a:r>
              <a:rPr lang="zh-TW" altLang="en-US" b="1" dirty="0"/>
              <a:t>情境目的</a:t>
            </a:r>
            <a:r>
              <a:rPr lang="zh-TW" altLang="en-US" dirty="0"/>
              <a:t>：結合搖桿與馬達的運轉，利用搖桿左移、右移及按壓鍵模擬鐵捲門上移、下移及停止功能。</a:t>
            </a:r>
            <a:endParaRPr lang="en-US" altLang="zh-TW" dirty="0"/>
          </a:p>
          <a:p>
            <a:r>
              <a:rPr lang="zh-TW" altLang="en-US" b="1" dirty="0"/>
              <a:t>情境分析</a:t>
            </a:r>
            <a:r>
              <a:rPr lang="zh-TW" altLang="en-US" dirty="0"/>
              <a:t>：</a:t>
            </a:r>
            <a:endParaRPr lang="en-US" altLang="zh-TW" dirty="0"/>
          </a:p>
          <a:p>
            <a:pPr marL="365760" lvl="1" indent="0">
              <a:buNone/>
            </a:pPr>
            <a:r>
              <a:rPr lang="en-US" altLang="zh-TW" dirty="0" smtClean="0"/>
              <a:t>1</a:t>
            </a:r>
            <a:r>
              <a:rPr lang="en-US" altLang="zh-TW" dirty="0"/>
              <a:t>.</a:t>
            </a:r>
            <a:r>
              <a:rPr lang="zh-TW" altLang="en-US" dirty="0"/>
              <a:t>讀取搖桿</a:t>
            </a:r>
            <a:r>
              <a:rPr lang="zh-TW" altLang="en-US" dirty="0" smtClean="0"/>
              <a:t>方向與按鍵值；</a:t>
            </a:r>
            <a:endParaRPr lang="en-US" altLang="zh-TW" dirty="0"/>
          </a:p>
          <a:p>
            <a:pPr marL="582613" lvl="1" indent="-217488">
              <a:buNone/>
            </a:pPr>
            <a:r>
              <a:rPr lang="en-US" altLang="zh-TW" dirty="0" smtClean="0"/>
              <a:t>2</a:t>
            </a:r>
            <a:r>
              <a:rPr lang="en-US" altLang="zh-TW" dirty="0"/>
              <a:t>.</a:t>
            </a:r>
            <a:r>
              <a:rPr lang="zh-TW" altLang="en-US" dirty="0"/>
              <a:t>如果搖桿左移</a:t>
            </a:r>
            <a:r>
              <a:rPr lang="en-US" altLang="zh-TW" dirty="0"/>
              <a:t>(X</a:t>
            </a:r>
            <a:r>
              <a:rPr lang="zh-TW" altLang="en-US" dirty="0"/>
              <a:t>軸</a:t>
            </a:r>
            <a:r>
              <a:rPr lang="en-US" altLang="zh-TW" dirty="0"/>
              <a:t>)</a:t>
            </a:r>
            <a:r>
              <a:rPr lang="zh-TW" altLang="en-US" dirty="0"/>
              <a:t>，且</a:t>
            </a:r>
            <a:r>
              <a:rPr lang="en-US" altLang="zh-TW" dirty="0"/>
              <a:t>X</a:t>
            </a:r>
            <a:r>
              <a:rPr lang="zh-TW" altLang="en-US" dirty="0"/>
              <a:t>值</a:t>
            </a:r>
            <a:r>
              <a:rPr lang="en-US" altLang="zh-TW" dirty="0"/>
              <a:t>&lt;50</a:t>
            </a:r>
            <a:r>
              <a:rPr lang="zh-TW" altLang="en-US" dirty="0"/>
              <a:t>，</a:t>
            </a:r>
            <a:r>
              <a:rPr lang="en-US" altLang="zh-TW" dirty="0"/>
              <a:t>  </a:t>
            </a:r>
            <a:r>
              <a:rPr lang="zh-TW" altLang="en-US" dirty="0"/>
              <a:t>則馬達正轉</a:t>
            </a:r>
            <a:r>
              <a:rPr lang="en-US" altLang="zh-TW" dirty="0" smtClean="0"/>
              <a:t>(</a:t>
            </a:r>
            <a:r>
              <a:rPr lang="zh-TW" altLang="en-US" dirty="0" smtClean="0"/>
              <a:t>鐵捲門上</a:t>
            </a:r>
            <a:r>
              <a:rPr lang="zh-TW" altLang="en-US" dirty="0"/>
              <a:t>移</a:t>
            </a:r>
            <a:r>
              <a:rPr lang="en-US" altLang="zh-TW" dirty="0"/>
              <a:t>)</a:t>
            </a:r>
            <a:r>
              <a:rPr lang="zh-TW" altLang="en-US" dirty="0"/>
              <a:t>，</a:t>
            </a:r>
            <a:r>
              <a:rPr lang="zh-TW" altLang="en-US" dirty="0" smtClean="0"/>
              <a:t>綠燈亮，</a:t>
            </a:r>
            <a:r>
              <a:rPr lang="zh-TW" altLang="en-US" dirty="0" smtClean="0">
                <a:solidFill>
                  <a:srgbClr val="FF0000"/>
                </a:solidFill>
              </a:rPr>
              <a:t>此時將搖桿</a:t>
            </a:r>
            <a:r>
              <a:rPr lang="zh-TW" altLang="en-US" dirty="0">
                <a:solidFill>
                  <a:srgbClr val="FF0000"/>
                </a:solidFill>
              </a:rPr>
              <a:t>右移</a:t>
            </a:r>
            <a:r>
              <a:rPr lang="zh-TW" altLang="en-US" dirty="0" smtClean="0">
                <a:solidFill>
                  <a:srgbClr val="FF0000"/>
                </a:solidFill>
              </a:rPr>
              <a:t>，仍需維持目前狀態，必須在馬達停止運轉後才可改變狀態；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582613" lvl="1" indent="-217488">
              <a:buNone/>
            </a:pPr>
            <a:r>
              <a:rPr lang="en-US" altLang="zh-TW" dirty="0" smtClean="0"/>
              <a:t>3</a:t>
            </a:r>
            <a:r>
              <a:rPr lang="en-US" altLang="zh-TW" dirty="0"/>
              <a:t>.</a:t>
            </a:r>
            <a:r>
              <a:rPr lang="zh-TW" altLang="en-US" dirty="0"/>
              <a:t>如果搖桿右移</a:t>
            </a:r>
            <a:r>
              <a:rPr lang="en-US" altLang="zh-TW" dirty="0"/>
              <a:t>(X</a:t>
            </a:r>
            <a:r>
              <a:rPr lang="zh-TW" altLang="en-US" dirty="0"/>
              <a:t>軸</a:t>
            </a:r>
            <a:r>
              <a:rPr lang="en-US" altLang="zh-TW" dirty="0"/>
              <a:t>)</a:t>
            </a:r>
            <a:r>
              <a:rPr lang="zh-TW" altLang="en-US" dirty="0"/>
              <a:t>，且</a:t>
            </a:r>
            <a:r>
              <a:rPr lang="en-US" altLang="zh-TW" dirty="0"/>
              <a:t>X</a:t>
            </a:r>
            <a:r>
              <a:rPr lang="zh-TW" altLang="en-US" dirty="0"/>
              <a:t>值</a:t>
            </a:r>
            <a:r>
              <a:rPr lang="en-US" altLang="zh-TW" dirty="0"/>
              <a:t>&gt;800</a:t>
            </a:r>
            <a:r>
              <a:rPr lang="zh-TW" altLang="en-US" dirty="0"/>
              <a:t>，則馬達逆轉</a:t>
            </a:r>
            <a:r>
              <a:rPr lang="en-US" altLang="zh-TW" dirty="0" smtClean="0"/>
              <a:t>(</a:t>
            </a:r>
            <a:r>
              <a:rPr lang="zh-TW" altLang="en-US" dirty="0"/>
              <a:t>鐵捲門下移</a:t>
            </a:r>
            <a:r>
              <a:rPr lang="en-US" altLang="zh-TW" dirty="0"/>
              <a:t>)</a:t>
            </a:r>
            <a:r>
              <a:rPr lang="zh-TW" altLang="en-US" dirty="0"/>
              <a:t>，</a:t>
            </a:r>
            <a:r>
              <a:rPr lang="zh-TW" altLang="en-US" dirty="0" smtClean="0"/>
              <a:t>藍燈亮，</a:t>
            </a:r>
            <a:r>
              <a:rPr lang="zh-TW" altLang="en-US" dirty="0" smtClean="0">
                <a:solidFill>
                  <a:srgbClr val="FF0000"/>
                </a:solidFill>
              </a:rPr>
              <a:t>此時將搖桿</a:t>
            </a:r>
            <a:r>
              <a:rPr lang="zh-TW" altLang="en-US" dirty="0">
                <a:solidFill>
                  <a:srgbClr val="FF0000"/>
                </a:solidFill>
              </a:rPr>
              <a:t>左移</a:t>
            </a:r>
            <a:r>
              <a:rPr lang="zh-TW" altLang="en-US" dirty="0" smtClean="0">
                <a:solidFill>
                  <a:srgbClr val="FF0000"/>
                </a:solidFill>
              </a:rPr>
              <a:t>，仍需維持目前狀態，必須</a:t>
            </a:r>
            <a:r>
              <a:rPr lang="zh-TW" altLang="en-US" dirty="0">
                <a:solidFill>
                  <a:srgbClr val="FF0000"/>
                </a:solidFill>
              </a:rPr>
              <a:t>在馬達停止運轉後才可</a:t>
            </a:r>
            <a:r>
              <a:rPr lang="zh-TW" altLang="en-US" dirty="0" smtClean="0">
                <a:solidFill>
                  <a:srgbClr val="FF0000"/>
                </a:solidFill>
              </a:rPr>
              <a:t>改變</a:t>
            </a:r>
            <a:r>
              <a:rPr lang="zh-TW" altLang="en-US" dirty="0">
                <a:solidFill>
                  <a:srgbClr val="FF0000"/>
                </a:solidFill>
              </a:rPr>
              <a:t>狀態</a:t>
            </a:r>
            <a:r>
              <a:rPr lang="zh-TW" altLang="en-US" dirty="0" smtClean="0">
                <a:solidFill>
                  <a:srgbClr val="FF0000"/>
                </a:solidFill>
              </a:rPr>
              <a:t>；</a:t>
            </a:r>
            <a:endParaRPr lang="en-US" altLang="zh-TW" dirty="0" smtClean="0"/>
          </a:p>
          <a:p>
            <a:pPr marL="365760" lvl="1" indent="0">
              <a:buNone/>
            </a:pPr>
            <a:r>
              <a:rPr lang="en-US" altLang="zh-TW" dirty="0" smtClean="0"/>
              <a:t>4</a:t>
            </a:r>
            <a:r>
              <a:rPr lang="en-US" altLang="zh-TW" dirty="0"/>
              <a:t>.</a:t>
            </a:r>
            <a:r>
              <a:rPr lang="zh-TW" altLang="en-US" dirty="0"/>
              <a:t>按壓搖桿按鍵，則馬達停止運轉，</a:t>
            </a:r>
            <a:r>
              <a:rPr lang="en-US" altLang="zh-TW" dirty="0"/>
              <a:t>LED</a:t>
            </a:r>
            <a:r>
              <a:rPr lang="zh-TW" altLang="en-US" dirty="0"/>
              <a:t>燈</a:t>
            </a:r>
            <a:r>
              <a:rPr lang="zh-TW" altLang="en-US" dirty="0" smtClean="0"/>
              <a:t>滅。</a:t>
            </a:r>
            <a:endParaRPr lang="en-US" altLang="zh-TW" dirty="0" smtClean="0"/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5C2F995A-F4AC-E546-A23C-97C537ACB38C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1216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情境主題：鐵捲門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2400" dirty="0">
                <a:solidFill>
                  <a:srgbClr val="0070C0"/>
                </a:solidFill>
              </a:rPr>
              <a:t>演算法步驟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en-US" sz="2400" dirty="0">
                <a:solidFill>
                  <a:srgbClr val="0070C0"/>
                </a:solidFill>
              </a:rPr>
              <a:t>學生填空用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187624" y="1547664"/>
            <a:ext cx="6995120" cy="4566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1.</a:t>
            </a:r>
            <a:r>
              <a:rPr lang="zh-TW" altLang="en-US" dirty="0"/>
              <a:t>讀取搖桿方向值及按鍵值</a:t>
            </a:r>
            <a:r>
              <a:rPr lang="en-US" altLang="zh-TW" dirty="0"/>
              <a:t>X</a:t>
            </a:r>
            <a:r>
              <a:rPr lang="zh-TW" altLang="en-US" dirty="0"/>
              <a:t>、</a:t>
            </a:r>
            <a:r>
              <a:rPr lang="en-US" altLang="zh-TW" dirty="0"/>
              <a:t>Y</a:t>
            </a:r>
            <a:r>
              <a:rPr lang="zh-TW" altLang="en-US" dirty="0"/>
              <a:t>、</a:t>
            </a:r>
            <a:r>
              <a:rPr lang="en-US" altLang="zh-TW" dirty="0"/>
              <a:t>Button</a:t>
            </a:r>
          </a:p>
          <a:p>
            <a:pPr marL="0" indent="0">
              <a:buNone/>
            </a:pPr>
            <a:r>
              <a:rPr lang="en-US" altLang="zh-TW" dirty="0"/>
              <a:t>2.</a:t>
            </a:r>
            <a:r>
              <a:rPr lang="zh-TW" altLang="en-US" dirty="0"/>
              <a:t>判斷 </a:t>
            </a: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en-US" altLang="zh-TW" dirty="0"/>
              <a:t>X &lt; </a:t>
            </a:r>
            <a:r>
              <a:rPr lang="en-US" altLang="zh-TW" dirty="0" smtClean="0"/>
              <a:t>50                  </a:t>
            </a:r>
            <a:r>
              <a:rPr lang="zh-TW" altLang="en-US" dirty="0" smtClean="0"/>
              <a:t>            </a:t>
            </a:r>
            <a:r>
              <a:rPr lang="en-US" altLang="zh-TW" dirty="0" smtClean="0"/>
              <a:t> 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 smtClean="0"/>
              <a:t>    2-1</a:t>
            </a:r>
            <a:r>
              <a:rPr lang="en-US" altLang="zh-TW" dirty="0"/>
              <a:t>.</a:t>
            </a:r>
            <a:r>
              <a:rPr lang="zh-TW" altLang="en-US" dirty="0"/>
              <a:t> 成立：馬達正轉</a:t>
            </a:r>
            <a:r>
              <a:rPr lang="en-US" altLang="zh-TW" dirty="0"/>
              <a:t>(</a:t>
            </a:r>
            <a:r>
              <a:rPr lang="zh-TW" altLang="en-US" dirty="0"/>
              <a:t>上移</a:t>
            </a:r>
            <a:r>
              <a:rPr lang="en-US" altLang="zh-TW" dirty="0"/>
              <a:t>)</a:t>
            </a:r>
            <a:r>
              <a:rPr lang="zh-TW" altLang="en-US" dirty="0"/>
              <a:t>，綠燈亮，</a:t>
            </a:r>
            <a:endParaRPr lang="en-US" altLang="zh-TW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TW" dirty="0"/>
              <a:t>3.</a:t>
            </a:r>
            <a:r>
              <a:rPr lang="zh-TW" altLang="en-US" dirty="0"/>
              <a:t>否則：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    </a:t>
            </a:r>
            <a:r>
              <a:rPr lang="en-US" altLang="zh-TW" dirty="0" smtClean="0"/>
              <a:t>3-1</a:t>
            </a:r>
            <a:r>
              <a:rPr lang="en-US" altLang="zh-TW" dirty="0"/>
              <a:t>. </a:t>
            </a:r>
            <a:r>
              <a:rPr lang="zh-TW" altLang="en-US" dirty="0"/>
              <a:t>不成立：再判斷 </a:t>
            </a: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en-US" altLang="zh-TW" dirty="0"/>
              <a:t>X &gt; 800 </a:t>
            </a:r>
            <a:r>
              <a:rPr lang="zh-TW" altLang="en-US" dirty="0"/>
              <a:t>               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zh-TW" altLang="en-US" dirty="0" smtClean="0"/>
              <a:t>        </a:t>
            </a:r>
            <a:r>
              <a:rPr lang="en-US" altLang="zh-TW" dirty="0" smtClean="0"/>
              <a:t>3-1-1</a:t>
            </a:r>
            <a:r>
              <a:rPr lang="en-US" altLang="zh-TW" dirty="0"/>
              <a:t>. </a:t>
            </a:r>
            <a:r>
              <a:rPr lang="zh-TW" altLang="en-US" dirty="0"/>
              <a:t>成立：馬達逆轉</a:t>
            </a:r>
            <a:r>
              <a:rPr lang="en-US" altLang="zh-TW" dirty="0"/>
              <a:t>(</a:t>
            </a:r>
            <a:r>
              <a:rPr lang="zh-TW" altLang="en-US" dirty="0"/>
              <a:t>抽風</a:t>
            </a:r>
            <a:r>
              <a:rPr lang="en-US" altLang="zh-TW" dirty="0"/>
              <a:t>)</a:t>
            </a:r>
            <a:r>
              <a:rPr lang="zh-TW" altLang="en-US" dirty="0"/>
              <a:t>，藍燈亮，</a:t>
            </a:r>
            <a:endParaRPr lang="en-US" altLang="zh-TW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zh-TW" altLang="en-US" dirty="0" smtClean="0"/>
              <a:t>    </a:t>
            </a:r>
            <a:r>
              <a:rPr lang="en-US" altLang="zh-TW" dirty="0" smtClean="0"/>
              <a:t>3-2</a:t>
            </a:r>
            <a:r>
              <a:rPr lang="en-US" altLang="zh-TW" dirty="0"/>
              <a:t>.</a:t>
            </a:r>
            <a:r>
              <a:rPr lang="zh-TW" altLang="en-US" dirty="0"/>
              <a:t>否則：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        </a:t>
            </a:r>
            <a:r>
              <a:rPr lang="en-US" altLang="zh-TW" dirty="0" smtClean="0"/>
              <a:t>3-2-1</a:t>
            </a:r>
            <a:r>
              <a:rPr lang="en-US" altLang="zh-TW" dirty="0"/>
              <a:t>. </a:t>
            </a:r>
            <a:r>
              <a:rPr lang="zh-TW" altLang="en-US" dirty="0"/>
              <a:t>不成立：再判斷 </a:t>
            </a:r>
            <a:r>
              <a:rPr lang="en-US" altLang="zh-TW" dirty="0"/>
              <a:t>Button = 1</a:t>
            </a:r>
          </a:p>
          <a:p>
            <a:pPr marL="0" indent="0">
              <a:buNone/>
            </a:pPr>
            <a:r>
              <a:rPr lang="en-US" altLang="zh-TW" dirty="0" smtClean="0"/>
              <a:t>            3-2-1-1</a:t>
            </a:r>
            <a:r>
              <a:rPr lang="en-US" altLang="zh-TW" dirty="0"/>
              <a:t>. </a:t>
            </a:r>
            <a:r>
              <a:rPr lang="zh-TW" altLang="en-US" dirty="0"/>
              <a:t>成立：風扇停止，</a:t>
            </a:r>
            <a:r>
              <a:rPr lang="en-US" altLang="zh-TW" dirty="0"/>
              <a:t>LED</a:t>
            </a:r>
            <a:r>
              <a:rPr lang="zh-TW" altLang="en-US" dirty="0"/>
              <a:t>燈滅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   3-2-2</a:t>
            </a:r>
            <a:r>
              <a:rPr lang="en-US" altLang="zh-TW" dirty="0"/>
              <a:t>. </a:t>
            </a:r>
            <a:r>
              <a:rPr lang="zh-TW" altLang="en-US" dirty="0"/>
              <a:t>否則：</a:t>
            </a:r>
            <a:r>
              <a:rPr lang="en-US" altLang="zh-TW" dirty="0"/>
              <a:t> </a:t>
            </a:r>
          </a:p>
          <a:p>
            <a:pPr marL="0" indent="0">
              <a:buNone/>
            </a:pPr>
            <a:r>
              <a:rPr lang="en-US" altLang="zh-TW" dirty="0" smtClean="0"/>
              <a:t>            3-2-2-1</a:t>
            </a:r>
            <a:r>
              <a:rPr lang="en-US" altLang="zh-TW" dirty="0"/>
              <a:t>. </a:t>
            </a:r>
            <a:r>
              <a:rPr lang="zh-TW" altLang="en-US" dirty="0"/>
              <a:t>不成立，回到步驟</a:t>
            </a:r>
            <a:r>
              <a:rPr lang="en-US" altLang="zh-TW" dirty="0"/>
              <a:t>1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3059832" y="1988840"/>
            <a:ext cx="180020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5590456" y="2348880"/>
            <a:ext cx="144016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5014392" y="3131840"/>
            <a:ext cx="208823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094512" y="3491880"/>
            <a:ext cx="144016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B6BF02E5-EE65-5D4B-93F3-E9A09F7BB651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Ch.5.2.1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6156176" y="4653136"/>
            <a:ext cx="144016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95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情境主題：鐵捲門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演算法步驟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zh-TW" sz="2400" dirty="0">
                <a:solidFill>
                  <a:srgbClr val="0070C0"/>
                </a:solidFill>
              </a:rPr>
              <a:t>教師用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115616" y="1484784"/>
            <a:ext cx="6995120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1.</a:t>
            </a:r>
            <a:r>
              <a:rPr lang="zh-TW" altLang="en-US" dirty="0"/>
              <a:t>讀取搖桿方向值及按鍵值</a:t>
            </a:r>
            <a:r>
              <a:rPr lang="en-US" altLang="zh-TW" dirty="0"/>
              <a:t>X</a:t>
            </a:r>
            <a:r>
              <a:rPr lang="zh-TW" altLang="en-US" dirty="0"/>
              <a:t>、</a:t>
            </a:r>
            <a:r>
              <a:rPr lang="en-US" altLang="zh-TW" dirty="0"/>
              <a:t>Y</a:t>
            </a:r>
            <a:r>
              <a:rPr lang="zh-TW" altLang="en-US" dirty="0"/>
              <a:t>、</a:t>
            </a:r>
            <a:r>
              <a:rPr lang="en-US" altLang="zh-TW" dirty="0"/>
              <a:t>Button</a:t>
            </a:r>
          </a:p>
          <a:p>
            <a:pPr marL="0" indent="0">
              <a:buNone/>
            </a:pPr>
            <a:r>
              <a:rPr lang="en-US" altLang="zh-TW" dirty="0"/>
              <a:t>2.</a:t>
            </a:r>
            <a:r>
              <a:rPr lang="zh-TW" altLang="en-US" dirty="0"/>
              <a:t>判斷 </a:t>
            </a: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en-US" altLang="zh-TW" dirty="0"/>
              <a:t>X &lt; 50 </a:t>
            </a:r>
            <a:r>
              <a:rPr lang="zh-TW" altLang="en-US" dirty="0">
                <a:solidFill>
                  <a:srgbClr val="0000FF"/>
                </a:solidFill>
              </a:rPr>
              <a:t>且 </a:t>
            </a:r>
            <a:r>
              <a:rPr lang="en-US" altLang="zh-TW" dirty="0">
                <a:solidFill>
                  <a:srgbClr val="0000FF"/>
                </a:solidFill>
              </a:rPr>
              <a:t>mode</a:t>
            </a:r>
            <a:r>
              <a:rPr lang="zh-TW" altLang="en-US" dirty="0">
                <a:solidFill>
                  <a:srgbClr val="0000FF"/>
                </a:solidFill>
              </a:rPr>
              <a:t>不等於</a:t>
            </a:r>
            <a:r>
              <a:rPr lang="en-US" altLang="zh-TW" dirty="0">
                <a:solidFill>
                  <a:srgbClr val="0000FF"/>
                </a:solidFill>
              </a:rPr>
              <a:t>2 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2-1</a:t>
            </a:r>
            <a:r>
              <a:rPr lang="en-US" altLang="zh-TW" dirty="0"/>
              <a:t>.</a:t>
            </a:r>
            <a:r>
              <a:rPr lang="zh-TW" altLang="en-US" dirty="0"/>
              <a:t> 成立：馬達正轉</a:t>
            </a:r>
            <a:r>
              <a:rPr lang="en-US" altLang="zh-TW" dirty="0"/>
              <a:t>(</a:t>
            </a:r>
            <a:r>
              <a:rPr lang="zh-TW" altLang="en-US" dirty="0"/>
              <a:t>上移</a:t>
            </a:r>
            <a:r>
              <a:rPr lang="en-US" altLang="zh-TW" dirty="0"/>
              <a:t>)</a:t>
            </a:r>
            <a:r>
              <a:rPr lang="zh-TW" altLang="en-US" dirty="0"/>
              <a:t>，綠燈亮，</a:t>
            </a:r>
            <a:r>
              <a:rPr lang="zh-TW" altLang="en-US" dirty="0">
                <a:solidFill>
                  <a:srgbClr val="FF0000"/>
                </a:solidFill>
              </a:rPr>
              <a:t>設定</a:t>
            </a:r>
            <a:r>
              <a:rPr lang="en-US" altLang="zh-TW" dirty="0">
                <a:solidFill>
                  <a:srgbClr val="FF0000"/>
                </a:solidFill>
              </a:rPr>
              <a:t>mode=1</a:t>
            </a:r>
          </a:p>
          <a:p>
            <a:pPr marL="0" indent="0">
              <a:buNone/>
            </a:pPr>
            <a:r>
              <a:rPr lang="en-US" altLang="zh-TW" dirty="0"/>
              <a:t>3.</a:t>
            </a:r>
            <a:r>
              <a:rPr lang="zh-TW" altLang="en-US" dirty="0"/>
              <a:t>否則：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    </a:t>
            </a:r>
            <a:r>
              <a:rPr lang="en-US" altLang="zh-TW" dirty="0" smtClean="0"/>
              <a:t>3-1</a:t>
            </a:r>
            <a:r>
              <a:rPr lang="en-US" altLang="zh-TW" dirty="0"/>
              <a:t>. </a:t>
            </a:r>
            <a:r>
              <a:rPr lang="zh-TW" altLang="en-US" dirty="0"/>
              <a:t>不成立：再判斷 </a:t>
            </a: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en-US" altLang="zh-TW" dirty="0"/>
              <a:t>X &gt; 800 </a:t>
            </a:r>
            <a:r>
              <a:rPr lang="zh-TW" altLang="en-US" dirty="0">
                <a:solidFill>
                  <a:srgbClr val="FF0000"/>
                </a:solidFill>
              </a:rPr>
              <a:t>且 </a:t>
            </a:r>
            <a:r>
              <a:rPr lang="en-US" altLang="zh-TW" dirty="0">
                <a:solidFill>
                  <a:srgbClr val="FF0000"/>
                </a:solidFill>
              </a:rPr>
              <a:t>mode</a:t>
            </a:r>
            <a:r>
              <a:rPr lang="zh-TW" altLang="en-US" dirty="0">
                <a:solidFill>
                  <a:srgbClr val="FF0000"/>
                </a:solidFill>
              </a:rPr>
              <a:t>不等於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zh-TW" altLang="en-US" dirty="0" smtClean="0"/>
              <a:t>        </a:t>
            </a:r>
            <a:r>
              <a:rPr lang="en-US" altLang="zh-TW" dirty="0" smtClean="0"/>
              <a:t>3-1-1</a:t>
            </a:r>
            <a:r>
              <a:rPr lang="en-US" altLang="zh-TW" dirty="0"/>
              <a:t>. </a:t>
            </a:r>
            <a:r>
              <a:rPr lang="zh-TW" altLang="en-US" dirty="0"/>
              <a:t>成立：馬達逆轉</a:t>
            </a:r>
            <a:r>
              <a:rPr lang="en-US" altLang="zh-TW" dirty="0"/>
              <a:t>(</a:t>
            </a:r>
            <a:r>
              <a:rPr lang="zh-TW" altLang="en-US" dirty="0"/>
              <a:t>抽風</a:t>
            </a:r>
            <a:r>
              <a:rPr lang="en-US" altLang="zh-TW" dirty="0"/>
              <a:t>)</a:t>
            </a:r>
            <a:r>
              <a:rPr lang="zh-TW" altLang="en-US" dirty="0"/>
              <a:t>，藍燈亮，</a:t>
            </a:r>
            <a:r>
              <a:rPr lang="zh-TW" altLang="en-US" dirty="0">
                <a:solidFill>
                  <a:srgbClr val="0000FF"/>
                </a:solidFill>
              </a:rPr>
              <a:t>設定</a:t>
            </a:r>
            <a:r>
              <a:rPr lang="en-US" altLang="zh-TW" dirty="0">
                <a:solidFill>
                  <a:srgbClr val="0000FF"/>
                </a:solidFill>
              </a:rPr>
              <a:t>mode=2</a:t>
            </a:r>
          </a:p>
          <a:p>
            <a:pPr marL="0" indent="0">
              <a:buNone/>
            </a:pPr>
            <a:r>
              <a:rPr lang="zh-TW" altLang="en-US" dirty="0" smtClean="0"/>
              <a:t>    </a:t>
            </a:r>
            <a:r>
              <a:rPr lang="en-US" altLang="zh-TW" dirty="0" smtClean="0"/>
              <a:t>3-2</a:t>
            </a:r>
            <a:r>
              <a:rPr lang="en-US" altLang="zh-TW" dirty="0"/>
              <a:t>.</a:t>
            </a:r>
            <a:r>
              <a:rPr lang="zh-TW" altLang="en-US" dirty="0"/>
              <a:t>否則：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        </a:t>
            </a:r>
            <a:r>
              <a:rPr lang="en-US" altLang="zh-TW" dirty="0" smtClean="0"/>
              <a:t>3-2-1</a:t>
            </a:r>
            <a:r>
              <a:rPr lang="en-US" altLang="zh-TW" dirty="0"/>
              <a:t>. </a:t>
            </a:r>
            <a:r>
              <a:rPr lang="zh-TW" altLang="en-US" dirty="0"/>
              <a:t>不成立：再判斷 </a:t>
            </a:r>
            <a:r>
              <a:rPr lang="en-US" altLang="zh-TW" dirty="0"/>
              <a:t>Button = 1</a:t>
            </a:r>
          </a:p>
          <a:p>
            <a:pPr marL="0" indent="0">
              <a:buNone/>
            </a:pPr>
            <a:r>
              <a:rPr lang="en-US" altLang="zh-TW" dirty="0" smtClean="0"/>
              <a:t>            3-2-1-1</a:t>
            </a:r>
            <a:r>
              <a:rPr lang="en-US" altLang="zh-TW" dirty="0"/>
              <a:t>. </a:t>
            </a:r>
            <a:r>
              <a:rPr lang="zh-TW" altLang="en-US" dirty="0"/>
              <a:t>成立：風扇停止，</a:t>
            </a:r>
            <a:r>
              <a:rPr lang="en-US" altLang="zh-TW" dirty="0"/>
              <a:t>LED</a:t>
            </a:r>
            <a:r>
              <a:rPr lang="zh-TW" altLang="en-US" dirty="0"/>
              <a:t>燈</a:t>
            </a:r>
            <a:r>
              <a:rPr lang="zh-TW" altLang="en-US" dirty="0" smtClean="0"/>
              <a:t>滅，設定</a:t>
            </a:r>
            <a:r>
              <a:rPr lang="en-US" altLang="zh-TW" dirty="0" smtClean="0"/>
              <a:t>mode=3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   3-2-2</a:t>
            </a:r>
            <a:r>
              <a:rPr lang="en-US" altLang="zh-TW" dirty="0"/>
              <a:t>. </a:t>
            </a:r>
            <a:r>
              <a:rPr lang="zh-TW" altLang="en-US" dirty="0"/>
              <a:t>否則：</a:t>
            </a:r>
            <a:r>
              <a:rPr lang="en-US" altLang="zh-TW" dirty="0"/>
              <a:t> </a:t>
            </a:r>
          </a:p>
          <a:p>
            <a:pPr marL="0" indent="0">
              <a:buNone/>
            </a:pPr>
            <a:r>
              <a:rPr lang="en-US" altLang="zh-TW" dirty="0" smtClean="0"/>
              <a:t>            3-2-2-1</a:t>
            </a:r>
            <a:r>
              <a:rPr lang="en-US" altLang="zh-TW" dirty="0"/>
              <a:t>. </a:t>
            </a:r>
            <a:r>
              <a:rPr lang="zh-TW" altLang="en-US" dirty="0"/>
              <a:t>不成立，回到步驟</a:t>
            </a:r>
            <a:r>
              <a:rPr lang="en-US" altLang="zh-TW" dirty="0"/>
              <a:t>1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2926160" y="1844824"/>
            <a:ext cx="2088232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5652120" y="2216340"/>
            <a:ext cx="180020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870376" y="2996952"/>
            <a:ext cx="2221904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156176" y="3424630"/>
            <a:ext cx="1656184" cy="364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51FF015D-6991-454B-BC7D-FF9D6124E524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Ch.5.2.2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6228184" y="4509120"/>
            <a:ext cx="1728192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0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情境主題：鐵捲門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zh-TW" sz="2400" dirty="0">
                <a:solidFill>
                  <a:srgbClr val="0070C0"/>
                </a:solidFill>
              </a:rPr>
              <a:t>學生填空用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78" y="1339850"/>
            <a:ext cx="5461644" cy="4783138"/>
          </a:xfrm>
        </p:spPr>
      </p:pic>
      <p:sp>
        <p:nvSpPr>
          <p:cNvPr id="3" name="矩形 2"/>
          <p:cNvSpPr/>
          <p:nvPr/>
        </p:nvSpPr>
        <p:spPr>
          <a:xfrm>
            <a:off x="2267744" y="5013176"/>
            <a:ext cx="1080120" cy="360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3971160" y="5013176"/>
            <a:ext cx="1042408" cy="3817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5688330" y="4956395"/>
            <a:ext cx="1078206" cy="4176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411760" y="2271191"/>
            <a:ext cx="792088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菱形 9"/>
          <p:cNvSpPr/>
          <p:nvPr/>
        </p:nvSpPr>
        <p:spPr>
          <a:xfrm>
            <a:off x="2321750" y="3284984"/>
            <a:ext cx="985330" cy="979676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菱形 10"/>
          <p:cNvSpPr/>
          <p:nvPr/>
        </p:nvSpPr>
        <p:spPr>
          <a:xfrm>
            <a:off x="4009156" y="3292604"/>
            <a:ext cx="985330" cy="979676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菱形 11"/>
          <p:cNvSpPr/>
          <p:nvPr/>
        </p:nvSpPr>
        <p:spPr>
          <a:xfrm>
            <a:off x="5724128" y="3281174"/>
            <a:ext cx="985330" cy="979676"/>
          </a:xfrm>
          <a:prstGeom prst="diamon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2B8EB1DF-BEC6-FE42-8FC4-8CA69B29C790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Ch.5.2.3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56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情境主題：鐵捲門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程式流程圖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zh-TW" sz="2400" dirty="0">
                <a:solidFill>
                  <a:srgbClr val="0070C0"/>
                </a:solidFill>
              </a:rPr>
              <a:t>教師用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B9A03161-1D67-0C49-88BA-DE9DE05EE422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Ch.5.2.4</a:t>
            </a:r>
            <a:endParaRPr lang="zh-TW" altLang="en-US" dirty="0"/>
          </a:p>
        </p:txBody>
      </p:sp>
      <p:pic>
        <p:nvPicPr>
          <p:cNvPr id="6" name="內容版面配置區 5" descr="畫面剪輯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86" y="1484784"/>
            <a:ext cx="5578034" cy="4593211"/>
          </a:xfrm>
        </p:spPr>
      </p:pic>
    </p:spTree>
    <p:extLst>
      <p:ext uri="{BB962C8B-B14F-4D97-AF65-F5344CB8AC3E}">
        <p14:creationId xmlns:p14="http://schemas.microsoft.com/office/powerpoint/2010/main" val="100727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練習</a:t>
            </a:r>
            <a:r>
              <a:rPr lang="en-US" altLang="zh-TW" dirty="0"/>
              <a:t>--</a:t>
            </a:r>
            <a:r>
              <a:rPr lang="zh-TW" altLang="en-US" dirty="0"/>
              <a:t>情境主題：鐵捲門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zh-TW" sz="2400" dirty="0">
                <a:solidFill>
                  <a:srgbClr val="0070C0"/>
                </a:solidFill>
              </a:rPr>
              <a:t>程式積木堆疊</a:t>
            </a:r>
            <a:r>
              <a:rPr lang="en-US" altLang="zh-TW" sz="2400" dirty="0">
                <a:solidFill>
                  <a:srgbClr val="0070C0"/>
                </a:solidFill>
              </a:rPr>
              <a:t>(</a:t>
            </a:r>
            <a:r>
              <a:rPr lang="zh-TW" altLang="zh-TW" sz="2400" dirty="0">
                <a:solidFill>
                  <a:srgbClr val="0070C0"/>
                </a:solidFill>
              </a:rPr>
              <a:t>教師用</a:t>
            </a:r>
            <a:r>
              <a:rPr lang="en-US" altLang="zh-TW" sz="2400" dirty="0">
                <a:solidFill>
                  <a:srgbClr val="0070C0"/>
                </a:solidFill>
              </a:rPr>
              <a:t>)</a:t>
            </a:r>
            <a:endParaRPr lang="zh-TW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C76EE58A-A451-4547-BCA4-36E85A6EFA48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Ch.5.2.5</a:t>
            </a:r>
            <a:endParaRPr lang="zh-TW" altLang="en-US" dirty="0"/>
          </a:p>
        </p:txBody>
      </p:sp>
      <p:pic>
        <p:nvPicPr>
          <p:cNvPr id="4" name="圖片 3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74" y="1621095"/>
            <a:ext cx="6835055" cy="440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4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72272" y="1340768"/>
            <a:ext cx="2170584" cy="720080"/>
          </a:xfrm>
        </p:spPr>
        <p:txBody>
          <a:bodyPr/>
          <a:lstStyle/>
          <a:p>
            <a:r>
              <a:rPr lang="en-US" altLang="zh-TW" dirty="0">
                <a:hlinkClick r:id="rId2"/>
              </a:rPr>
              <a:t>www.draw.io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" t="3737" r="189" b="9431"/>
          <a:stretch/>
        </p:blipFill>
        <p:spPr bwMode="auto">
          <a:xfrm>
            <a:off x="827584" y="1863988"/>
            <a:ext cx="7517899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3222913" y="404664"/>
            <a:ext cx="269817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zh-TW" sz="2800" b="1" dirty="0">
                <a:latin typeface="微軟正黑體" pitchFamily="34" charset="-120"/>
                <a:ea typeface="微軟正黑體" pitchFamily="34" charset="-120"/>
              </a:rPr>
              <a:t>流程圖繪製軟體</a:t>
            </a:r>
            <a:endParaRPr lang="en-US" altLang="zh-TW" sz="2800" b="1" dirty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400" b="1" dirty="0" err="1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draw.io</a:t>
            </a:r>
            <a:endParaRPr lang="zh-TW" altLang="en-US" sz="24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2D5543BB-08C7-BF42-AFAF-D434A6514DA0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Ch.6.1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33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41759" y="1196752"/>
            <a:ext cx="1365945" cy="504056"/>
          </a:xfrm>
        </p:spPr>
        <p:txBody>
          <a:bodyPr/>
          <a:lstStyle/>
          <a:p>
            <a:r>
              <a:rPr lang="en-US" altLang="zh-TW" dirty="0">
                <a:hlinkClick r:id="rId2"/>
              </a:rPr>
              <a:t>fChart</a:t>
            </a:r>
            <a:endParaRPr lang="zh-TW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782" y="1844824"/>
            <a:ext cx="5879554" cy="445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3222913" y="404664"/>
            <a:ext cx="269817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zh-TW" sz="2800" b="1" dirty="0">
                <a:latin typeface="微軟正黑體" pitchFamily="34" charset="-120"/>
                <a:ea typeface="微軟正黑體" pitchFamily="34" charset="-120"/>
              </a:rPr>
              <a:t>流程圖繪製軟體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b="1" dirty="0" err="1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fChart</a:t>
            </a:r>
            <a:endParaRPr lang="zh-TW" altLang="en-US" sz="24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73E52F24-369C-E143-9C81-67319A77DBCC}"/>
              </a:ext>
            </a:extLst>
          </p:cNvPr>
          <p:cNvSpPr txBox="1"/>
          <p:nvPr/>
        </p:nvSpPr>
        <p:spPr>
          <a:xfrm>
            <a:off x="467544" y="4046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Ch.6.2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678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4997</TotalTime>
  <Words>4081</Words>
  <Application>Microsoft Office PowerPoint</Application>
  <PresentationFormat>如螢幕大小 (4:3)</PresentationFormat>
  <Paragraphs>678</Paragraphs>
  <Slides>56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56</vt:i4>
      </vt:variant>
    </vt:vector>
  </HeadingPairs>
  <TitlesOfParts>
    <vt:vector size="57" baseType="lpstr">
      <vt:lpstr>壁窗</vt:lpstr>
      <vt:lpstr>PowerPoint 簡報</vt:lpstr>
      <vt:lpstr>大綱(I)</vt:lpstr>
      <vt:lpstr>大綱(II)</vt:lpstr>
      <vt:lpstr>邏輯及程式語言簡介 學習程式語言的目的</vt:lpstr>
      <vt:lpstr>邏輯及程式語言簡介 情境任務－以Google地圖為範例</vt:lpstr>
      <vt:lpstr>邏輯及程式語言簡介 人類的邏輯</vt:lpstr>
      <vt:lpstr>邏輯及程式語言簡介 電腦的程式邏輯</vt:lpstr>
      <vt:lpstr>微課程教學目標及流程簡介</vt:lpstr>
      <vt:lpstr>微課程教學目標及流程簡介 情境流程圖簡介</vt:lpstr>
      <vt:lpstr>微課程教學目標及流程簡介 程式流程圖簡介</vt:lpstr>
      <vt:lpstr>微課程教學目標及流程簡介 流程圖表達方法簡介</vt:lpstr>
      <vt:lpstr>微課程教學目標及流程簡介 演算法步驟簡介</vt:lpstr>
      <vt:lpstr>微課程教學目標及流程簡介 演算法表達方法簡介</vt:lpstr>
      <vt:lpstr>流程圖符號(1)</vt:lpstr>
      <vt:lpstr>流程圖符號(2)</vt:lpstr>
      <vt:lpstr>程式流程三種結構</vt:lpstr>
      <vt:lpstr>程式流程三種結構 循序結構 Sequence</vt:lpstr>
      <vt:lpstr>循序結構 Sequence 情境主題：RGB LED閃爍 為例　</vt:lpstr>
      <vt:lpstr>循序結構 Sequence 情境流程圖 vs 演算法步驟 </vt:lpstr>
      <vt:lpstr>循序結構 Sequence 演算法步驟 vs 程式流程圖</vt:lpstr>
      <vt:lpstr>循序結構 Sequence 程式流程圖 vs 積木程式堆疊</vt:lpstr>
      <vt:lpstr>循序結構 Sequence 情境延伸題：平交道閃燈警示器</vt:lpstr>
      <vt:lpstr>程式流程三種結構 重覆結構 Iteration Do While…Loop結構(先判斷後執行) </vt:lpstr>
      <vt:lpstr>程式流程三種結構 重覆結構 Interation Do…  Loop While結構(先執行後判斷) </vt:lpstr>
      <vt:lpstr>重覆結構 Interation 情境主題：呼吸燈</vt:lpstr>
      <vt:lpstr>重覆結構 (呼吸燈) 情境流程圖 vs 演算法步驟 </vt:lpstr>
      <vt:lpstr>重覆結構 (呼吸燈) 演算法步驟ｖｓ程式流程圖</vt:lpstr>
      <vt:lpstr>重覆結構 (呼吸燈) 程式流程圖 vs 積木程式堆疊</vt:lpstr>
      <vt:lpstr>重覆結構 (呼吸燈) 程式流程圖 vs 積木程式堆疊</vt:lpstr>
      <vt:lpstr>重覆結構 (呼吸燈) 程式流程圖 vs 積木程式堆疊</vt:lpstr>
      <vt:lpstr>重覆結構 (呼吸燈) 程式流程圖 vs 積木程式堆疊</vt:lpstr>
      <vt:lpstr>程式流程三種結構 選擇結構Selection  二元選擇結構 </vt:lpstr>
      <vt:lpstr>程式流程三種結構 選擇結構Selection 多重選擇結構</vt:lpstr>
      <vt:lpstr>選擇結構 Selection 情境主題：安全風扇</vt:lpstr>
      <vt:lpstr>選擇結構 (安全風扇) 演算法步驟</vt:lpstr>
      <vt:lpstr>選擇結構 (安全風扇) 演算法步驟 vs 程式流程圖</vt:lpstr>
      <vt:lpstr>選擇結構 (安全風扇) 程式流程圖 vs 積木程式堆疊</vt:lpstr>
      <vt:lpstr>選擇結構 (安全風扇) 程式流程圖 vs 積木程式堆疊</vt:lpstr>
      <vt:lpstr>選擇結構 (安全風扇) 程式流程圖 vs 積木程式堆疊</vt:lpstr>
      <vt:lpstr>選擇結構 (安全風扇) 程式流程圖 vs 積木程式堆疊</vt:lpstr>
      <vt:lpstr>   選擇結構 (安全風扇) 以「副程式」來呈現</vt:lpstr>
      <vt:lpstr>選擇結構 (安全風扇) 以「副程式」來呈現</vt:lpstr>
      <vt:lpstr>練習 情境主題：直流抽排風機</vt:lpstr>
      <vt:lpstr>練習--情境主題：直流抽排風機 演算法步驟(學生填空用)</vt:lpstr>
      <vt:lpstr>練習--情境主題：直流抽排風機 演算法步驟(教師解答)</vt:lpstr>
      <vt:lpstr>練習--情境主題：直流抽排風機 程式流程圖(學生填空用)</vt:lpstr>
      <vt:lpstr>練習--情境主題：直流抽排風機 程式流程圖(教師解答)</vt:lpstr>
      <vt:lpstr>練習--情境主題：直流抽排風機 積木程式堆疊(教師用)</vt:lpstr>
      <vt:lpstr>練習 情境主題：鐵捲門</vt:lpstr>
      <vt:lpstr>練習--情境主題：鐵捲門 演算法步驟(學生填空用)</vt:lpstr>
      <vt:lpstr>練習--情境主題：鐵捲門 演算法步驟(教師用)</vt:lpstr>
      <vt:lpstr>練習--情境主題：鐵捲門 程式流程圖(學生填空用)</vt:lpstr>
      <vt:lpstr>練習--情境主題：鐵捲門 程式流程圖(教師用)</vt:lpstr>
      <vt:lpstr>練習--情境主題：鐵捲門 程式積木堆疊(教師用)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ryan</dc:creator>
  <cp:lastModifiedBy>Windows User</cp:lastModifiedBy>
  <cp:revision>264</cp:revision>
  <cp:lastPrinted>2019-09-26T17:20:02Z</cp:lastPrinted>
  <dcterms:created xsi:type="dcterms:W3CDTF">2019-09-08T02:03:55Z</dcterms:created>
  <dcterms:modified xsi:type="dcterms:W3CDTF">2019-09-28T02:46:50Z</dcterms:modified>
</cp:coreProperties>
</file>